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8288000" cy="10287000"/>
  <p:notesSz cx="6858000" cy="9144000"/>
  <p:embeddedFontLst>
    <p:embeddedFont>
      <p:font typeface="Be Vietnam" panose="020B0604020202020204" charset="0"/>
      <p:regular r:id="rId4"/>
    </p:embeddedFont>
    <p:embeddedFont>
      <p:font typeface="Be Vietnam Ultra-Bold" panose="020B0604020202020204" charset="0"/>
      <p:regular r:id="rId5"/>
    </p:embeddedFont>
    <p:embeddedFont>
      <p:font typeface="Big Shoulders Display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9FACC-4F73-4867-B1C5-DCBD418AA76B}" type="datetimeFigureOut">
              <a:rPr lang="el-GR" smtClean="0"/>
              <a:t>24/4/2025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76428-7699-4D86-9B7F-14069F6584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8972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18373" y="651252"/>
            <a:ext cx="4987726" cy="418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spc="-65" dirty="0">
                <a:solidFill>
                  <a:srgbClr val="202021"/>
                </a:solidFill>
                <a:latin typeface="Be Vietnam"/>
                <a:ea typeface="Be Vietnam"/>
                <a:cs typeface="Be Vietnam"/>
                <a:sym typeface="Be Vietnam"/>
              </a:rPr>
              <a:t>Lia </a:t>
            </a:r>
            <a:r>
              <a:rPr lang="en-US" sz="2600" spc="-65" dirty="0" err="1">
                <a:solidFill>
                  <a:srgbClr val="202021"/>
                </a:solidFill>
                <a:latin typeface="Be Vietnam"/>
                <a:ea typeface="Be Vietnam"/>
                <a:cs typeface="Be Vietnam"/>
                <a:sym typeface="Be Vietnam"/>
              </a:rPr>
              <a:t>Bisbiki</a:t>
            </a:r>
            <a:r>
              <a:rPr lang="en-US" sz="2600" spc="-65" dirty="0">
                <a:solidFill>
                  <a:srgbClr val="202021"/>
                </a:solidFill>
                <a:latin typeface="Be Vietnam"/>
                <a:ea typeface="Be Vietnam"/>
                <a:cs typeface="Be Vietnam"/>
                <a:sym typeface="Be Vietnam"/>
              </a:rPr>
              <a:t> - Coaching Programs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3069767" y="6030079"/>
            <a:ext cx="374336" cy="37433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C945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31939" y="1799551"/>
            <a:ext cx="3536006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940"/>
              </a:lnSpc>
              <a:spcBef>
                <a:spcPct val="0"/>
              </a:spcBef>
            </a:pPr>
            <a:r>
              <a:rPr lang="en-US" sz="6600" b="1" spc="-177" dirty="0">
                <a:solidFill>
                  <a:srgbClr val="202021"/>
                </a:solidFill>
                <a:latin typeface="Big Shoulders Display Bold"/>
                <a:ea typeface="Big Shoulders Display Bold"/>
                <a:cs typeface="Big Shoulders Display Bold"/>
                <a:sym typeface="Big Shoulders Display Bold"/>
              </a:rPr>
              <a:t>EXECUTIVE COACHING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4298257" y="3009900"/>
            <a:ext cx="4921943" cy="1640484"/>
            <a:chOff x="0" y="0"/>
            <a:chExt cx="924707" cy="38377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24707" cy="383774"/>
            </a:xfrm>
            <a:custGeom>
              <a:avLst/>
              <a:gdLst/>
              <a:ahLst/>
              <a:cxnLst/>
              <a:rect l="l" t="t" r="r" b="b"/>
              <a:pathLst>
                <a:path w="924707" h="383774">
                  <a:moveTo>
                    <a:pt x="121434" y="0"/>
                  </a:moveTo>
                  <a:lnTo>
                    <a:pt x="803273" y="0"/>
                  </a:lnTo>
                  <a:cubicBezTo>
                    <a:pt x="835480" y="0"/>
                    <a:pt x="866367" y="12794"/>
                    <a:pt x="889140" y="35567"/>
                  </a:cubicBezTo>
                  <a:cubicBezTo>
                    <a:pt x="911913" y="58340"/>
                    <a:pt x="924707" y="89228"/>
                    <a:pt x="924707" y="121434"/>
                  </a:cubicBezTo>
                  <a:lnTo>
                    <a:pt x="924707" y="262340"/>
                  </a:lnTo>
                  <a:cubicBezTo>
                    <a:pt x="924707" y="294546"/>
                    <a:pt x="911913" y="325433"/>
                    <a:pt x="889140" y="348206"/>
                  </a:cubicBezTo>
                  <a:cubicBezTo>
                    <a:pt x="866367" y="370980"/>
                    <a:pt x="835480" y="383774"/>
                    <a:pt x="803273" y="383774"/>
                  </a:cubicBezTo>
                  <a:lnTo>
                    <a:pt x="121434" y="383774"/>
                  </a:lnTo>
                  <a:cubicBezTo>
                    <a:pt x="89228" y="383774"/>
                    <a:pt x="58340" y="370980"/>
                    <a:pt x="35567" y="348206"/>
                  </a:cubicBezTo>
                  <a:cubicBezTo>
                    <a:pt x="12794" y="325433"/>
                    <a:pt x="0" y="294546"/>
                    <a:pt x="0" y="262340"/>
                  </a:cubicBezTo>
                  <a:lnTo>
                    <a:pt x="0" y="121434"/>
                  </a:lnTo>
                  <a:cubicBezTo>
                    <a:pt x="0" y="89228"/>
                    <a:pt x="12794" y="58340"/>
                    <a:pt x="35567" y="35567"/>
                  </a:cubicBezTo>
                  <a:cubicBezTo>
                    <a:pt x="58340" y="12794"/>
                    <a:pt x="89228" y="0"/>
                    <a:pt x="121434" y="0"/>
                  </a:cubicBezTo>
                  <a:close/>
                </a:path>
              </a:pathLst>
            </a:custGeom>
            <a:solidFill>
              <a:srgbClr val="7C9458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924707" cy="421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824975" y="7032086"/>
            <a:ext cx="3006806" cy="1142096"/>
            <a:chOff x="-140613" y="-38100"/>
            <a:chExt cx="1069760" cy="260956"/>
          </a:xfrm>
        </p:grpSpPr>
        <p:sp>
          <p:nvSpPr>
            <p:cNvPr id="16" name="Freeform 16"/>
            <p:cNvSpPr/>
            <p:nvPr/>
          </p:nvSpPr>
          <p:spPr>
            <a:xfrm>
              <a:off x="-140613" y="0"/>
              <a:ext cx="1069760" cy="222856"/>
            </a:xfrm>
            <a:custGeom>
              <a:avLst/>
              <a:gdLst/>
              <a:ahLst/>
              <a:cxnLst/>
              <a:rect l="l" t="t" r="r" b="b"/>
              <a:pathLst>
                <a:path w="929147" h="222856">
                  <a:moveTo>
                    <a:pt x="111428" y="0"/>
                  </a:moveTo>
                  <a:lnTo>
                    <a:pt x="817720" y="0"/>
                  </a:lnTo>
                  <a:cubicBezTo>
                    <a:pt x="847272" y="0"/>
                    <a:pt x="875614" y="11740"/>
                    <a:pt x="896511" y="32636"/>
                  </a:cubicBezTo>
                  <a:cubicBezTo>
                    <a:pt x="917408" y="53533"/>
                    <a:pt x="929147" y="81875"/>
                    <a:pt x="929147" y="111428"/>
                  </a:cubicBezTo>
                  <a:lnTo>
                    <a:pt x="929147" y="111428"/>
                  </a:lnTo>
                  <a:cubicBezTo>
                    <a:pt x="929147" y="140980"/>
                    <a:pt x="917408" y="169323"/>
                    <a:pt x="896511" y="190219"/>
                  </a:cubicBezTo>
                  <a:cubicBezTo>
                    <a:pt x="875614" y="211116"/>
                    <a:pt x="847272" y="222856"/>
                    <a:pt x="817720" y="222856"/>
                  </a:cubicBezTo>
                  <a:lnTo>
                    <a:pt x="111428" y="222856"/>
                  </a:lnTo>
                  <a:cubicBezTo>
                    <a:pt x="81875" y="222856"/>
                    <a:pt x="53533" y="211116"/>
                    <a:pt x="32636" y="190219"/>
                  </a:cubicBezTo>
                  <a:cubicBezTo>
                    <a:pt x="11740" y="169323"/>
                    <a:pt x="0" y="140980"/>
                    <a:pt x="0" y="111428"/>
                  </a:cubicBezTo>
                  <a:lnTo>
                    <a:pt x="0" y="111428"/>
                  </a:lnTo>
                  <a:cubicBezTo>
                    <a:pt x="0" y="81875"/>
                    <a:pt x="11740" y="53533"/>
                    <a:pt x="32636" y="32636"/>
                  </a:cubicBezTo>
                  <a:cubicBezTo>
                    <a:pt x="53533" y="11740"/>
                    <a:pt x="81875" y="0"/>
                    <a:pt x="1114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7C9458"/>
              </a:solidFill>
              <a:prstDash val="solid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929147" cy="2609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200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881225" y="7198834"/>
            <a:ext cx="2509667" cy="881480"/>
            <a:chOff x="0" y="0"/>
            <a:chExt cx="929147" cy="22285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29147" cy="222856"/>
            </a:xfrm>
            <a:custGeom>
              <a:avLst/>
              <a:gdLst/>
              <a:ahLst/>
              <a:cxnLst/>
              <a:rect l="l" t="t" r="r" b="b"/>
              <a:pathLst>
                <a:path w="929147" h="222856">
                  <a:moveTo>
                    <a:pt x="111428" y="0"/>
                  </a:moveTo>
                  <a:lnTo>
                    <a:pt x="817720" y="0"/>
                  </a:lnTo>
                  <a:cubicBezTo>
                    <a:pt x="847272" y="0"/>
                    <a:pt x="875614" y="11740"/>
                    <a:pt x="896511" y="32636"/>
                  </a:cubicBezTo>
                  <a:cubicBezTo>
                    <a:pt x="917408" y="53533"/>
                    <a:pt x="929147" y="81875"/>
                    <a:pt x="929147" y="111428"/>
                  </a:cubicBezTo>
                  <a:lnTo>
                    <a:pt x="929147" y="111428"/>
                  </a:lnTo>
                  <a:cubicBezTo>
                    <a:pt x="929147" y="140980"/>
                    <a:pt x="917408" y="169323"/>
                    <a:pt x="896511" y="190219"/>
                  </a:cubicBezTo>
                  <a:cubicBezTo>
                    <a:pt x="875614" y="211116"/>
                    <a:pt x="847272" y="222856"/>
                    <a:pt x="817720" y="222856"/>
                  </a:cubicBezTo>
                  <a:lnTo>
                    <a:pt x="111428" y="222856"/>
                  </a:lnTo>
                  <a:cubicBezTo>
                    <a:pt x="81875" y="222856"/>
                    <a:pt x="53533" y="211116"/>
                    <a:pt x="32636" y="190219"/>
                  </a:cubicBezTo>
                  <a:cubicBezTo>
                    <a:pt x="11740" y="169323"/>
                    <a:pt x="0" y="140980"/>
                    <a:pt x="0" y="111428"/>
                  </a:cubicBezTo>
                  <a:lnTo>
                    <a:pt x="0" y="111428"/>
                  </a:lnTo>
                  <a:cubicBezTo>
                    <a:pt x="0" y="81875"/>
                    <a:pt x="11740" y="53533"/>
                    <a:pt x="32636" y="32636"/>
                  </a:cubicBezTo>
                  <a:cubicBezTo>
                    <a:pt x="53533" y="11740"/>
                    <a:pt x="81875" y="0"/>
                    <a:pt x="111428" y="0"/>
                  </a:cubicBezTo>
                  <a:close/>
                </a:path>
              </a:pathLst>
            </a:custGeom>
            <a:solidFill>
              <a:srgbClr val="7C9458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929147" cy="2609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20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553964" y="7277100"/>
            <a:ext cx="2514836" cy="803214"/>
            <a:chOff x="0" y="0"/>
            <a:chExt cx="929147" cy="22285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29147" cy="222856"/>
            </a:xfrm>
            <a:custGeom>
              <a:avLst/>
              <a:gdLst/>
              <a:ahLst/>
              <a:cxnLst/>
              <a:rect l="l" t="t" r="r" b="b"/>
              <a:pathLst>
                <a:path w="929147" h="222856">
                  <a:moveTo>
                    <a:pt x="111428" y="0"/>
                  </a:moveTo>
                  <a:lnTo>
                    <a:pt x="817720" y="0"/>
                  </a:lnTo>
                  <a:cubicBezTo>
                    <a:pt x="847272" y="0"/>
                    <a:pt x="875614" y="11740"/>
                    <a:pt x="896511" y="32636"/>
                  </a:cubicBezTo>
                  <a:cubicBezTo>
                    <a:pt x="917408" y="53533"/>
                    <a:pt x="929147" y="81875"/>
                    <a:pt x="929147" y="111428"/>
                  </a:cubicBezTo>
                  <a:lnTo>
                    <a:pt x="929147" y="111428"/>
                  </a:lnTo>
                  <a:cubicBezTo>
                    <a:pt x="929147" y="140980"/>
                    <a:pt x="917408" y="169323"/>
                    <a:pt x="896511" y="190219"/>
                  </a:cubicBezTo>
                  <a:cubicBezTo>
                    <a:pt x="875614" y="211116"/>
                    <a:pt x="847272" y="222856"/>
                    <a:pt x="817720" y="222856"/>
                  </a:cubicBezTo>
                  <a:lnTo>
                    <a:pt x="111428" y="222856"/>
                  </a:lnTo>
                  <a:cubicBezTo>
                    <a:pt x="81875" y="222856"/>
                    <a:pt x="53533" y="211116"/>
                    <a:pt x="32636" y="190219"/>
                  </a:cubicBezTo>
                  <a:cubicBezTo>
                    <a:pt x="11740" y="169323"/>
                    <a:pt x="0" y="140980"/>
                    <a:pt x="0" y="111428"/>
                  </a:cubicBezTo>
                  <a:lnTo>
                    <a:pt x="0" y="111428"/>
                  </a:lnTo>
                  <a:cubicBezTo>
                    <a:pt x="0" y="81875"/>
                    <a:pt x="11740" y="53533"/>
                    <a:pt x="32636" y="32636"/>
                  </a:cubicBezTo>
                  <a:cubicBezTo>
                    <a:pt x="53533" y="11740"/>
                    <a:pt x="81875" y="0"/>
                    <a:pt x="1114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7C9458"/>
              </a:solidFill>
              <a:prstDash val="solid"/>
              <a:round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929147" cy="2609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20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477905" y="8240554"/>
            <a:ext cx="3277537" cy="865346"/>
            <a:chOff x="0" y="0"/>
            <a:chExt cx="1341087" cy="22285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341087" cy="222856"/>
            </a:xfrm>
            <a:custGeom>
              <a:avLst/>
              <a:gdLst/>
              <a:ahLst/>
              <a:cxnLst/>
              <a:rect l="l" t="t" r="r" b="b"/>
              <a:pathLst>
                <a:path w="1341087" h="222856">
                  <a:moveTo>
                    <a:pt x="111428" y="0"/>
                  </a:moveTo>
                  <a:lnTo>
                    <a:pt x="1229659" y="0"/>
                  </a:lnTo>
                  <a:cubicBezTo>
                    <a:pt x="1259212" y="0"/>
                    <a:pt x="1287554" y="11740"/>
                    <a:pt x="1308450" y="32636"/>
                  </a:cubicBezTo>
                  <a:cubicBezTo>
                    <a:pt x="1329347" y="53533"/>
                    <a:pt x="1341087" y="81875"/>
                    <a:pt x="1341087" y="111428"/>
                  </a:cubicBezTo>
                  <a:lnTo>
                    <a:pt x="1341087" y="111428"/>
                  </a:lnTo>
                  <a:cubicBezTo>
                    <a:pt x="1341087" y="140980"/>
                    <a:pt x="1329347" y="169323"/>
                    <a:pt x="1308450" y="190219"/>
                  </a:cubicBezTo>
                  <a:cubicBezTo>
                    <a:pt x="1287554" y="211116"/>
                    <a:pt x="1259212" y="222856"/>
                    <a:pt x="1229659" y="222856"/>
                  </a:cubicBezTo>
                  <a:lnTo>
                    <a:pt x="111428" y="222856"/>
                  </a:lnTo>
                  <a:cubicBezTo>
                    <a:pt x="81875" y="222856"/>
                    <a:pt x="53533" y="211116"/>
                    <a:pt x="32636" y="190219"/>
                  </a:cubicBezTo>
                  <a:cubicBezTo>
                    <a:pt x="11740" y="169323"/>
                    <a:pt x="0" y="140980"/>
                    <a:pt x="0" y="111428"/>
                  </a:cubicBezTo>
                  <a:lnTo>
                    <a:pt x="0" y="111428"/>
                  </a:lnTo>
                  <a:cubicBezTo>
                    <a:pt x="0" y="81875"/>
                    <a:pt x="11740" y="53533"/>
                    <a:pt x="32636" y="32636"/>
                  </a:cubicBezTo>
                  <a:cubicBezTo>
                    <a:pt x="53533" y="11740"/>
                    <a:pt x="81875" y="0"/>
                    <a:pt x="111428" y="0"/>
                  </a:cubicBezTo>
                  <a:close/>
                </a:path>
              </a:pathLst>
            </a:custGeom>
            <a:solidFill>
              <a:srgbClr val="7C9458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341087" cy="2609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2000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189814" y="3474039"/>
            <a:ext cx="952622" cy="952622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C9458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3488373" y="3772598"/>
            <a:ext cx="355505" cy="355505"/>
          </a:xfrm>
          <a:custGeom>
            <a:avLst/>
            <a:gdLst/>
            <a:ahLst/>
            <a:cxnLst/>
            <a:rect l="l" t="t" r="r" b="b"/>
            <a:pathLst>
              <a:path w="355505" h="355505">
                <a:moveTo>
                  <a:pt x="0" y="0"/>
                </a:moveTo>
                <a:lnTo>
                  <a:pt x="355505" y="0"/>
                </a:lnTo>
                <a:lnTo>
                  <a:pt x="355505" y="355504"/>
                </a:lnTo>
                <a:lnTo>
                  <a:pt x="0" y="3555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14390892" y="846831"/>
            <a:ext cx="286840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spc="-65" dirty="0">
                <a:solidFill>
                  <a:srgbClr val="202021"/>
                </a:solidFill>
                <a:latin typeface="Be Vietnam"/>
                <a:ea typeface="Be Vietnam"/>
                <a:cs typeface="Be Vietnam"/>
                <a:sym typeface="Be Vietnam"/>
              </a:rPr>
              <a:t>@</a:t>
            </a:r>
            <a:r>
              <a:rPr lang="en-US" sz="2600" spc="-65" dirty="0" err="1">
                <a:solidFill>
                  <a:srgbClr val="202021"/>
                </a:solidFill>
                <a:latin typeface="Be Vietnam"/>
                <a:ea typeface="Be Vietnam"/>
                <a:cs typeface="Be Vietnam"/>
                <a:sym typeface="Be Vietnam"/>
              </a:rPr>
              <a:t>liabisbiki</a:t>
            </a:r>
            <a:endParaRPr lang="en-US" sz="2600" spc="-65" dirty="0">
              <a:solidFill>
                <a:srgbClr val="202021"/>
              </a:solidFill>
              <a:latin typeface="Be Vietnam"/>
              <a:ea typeface="Be Vietnam"/>
              <a:cs typeface="Be Vietnam"/>
              <a:sym typeface="Be Vietnam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8824975" y="7162109"/>
            <a:ext cx="3006806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674"/>
              </a:lnSpc>
              <a:spcBef>
                <a:spcPct val="0"/>
              </a:spcBef>
            </a:pPr>
            <a:r>
              <a:rPr lang="el-GR" sz="2000" dirty="0">
                <a:ea typeface="Be Vietnam"/>
                <a:cs typeface="Be Vietnam"/>
                <a:sym typeface="Be Vietnam"/>
              </a:rPr>
              <a:t>Αυτεπίγνωση</a:t>
            </a:r>
          </a:p>
          <a:p>
            <a:pPr marL="0" lvl="0" indent="0" algn="ctr">
              <a:lnSpc>
                <a:spcPts val="2674"/>
              </a:lnSpc>
              <a:spcBef>
                <a:spcPct val="0"/>
              </a:spcBef>
            </a:pPr>
            <a:r>
              <a:rPr lang="el-GR" sz="2000" dirty="0">
                <a:ea typeface="Be Vietnam"/>
                <a:cs typeface="Be Vietnam"/>
                <a:sym typeface="Be Vietnam"/>
              </a:rPr>
              <a:t>Συναισθηματική </a:t>
            </a:r>
            <a:endParaRPr lang="en-US" sz="2000" dirty="0">
              <a:ea typeface="Be Vietnam"/>
              <a:cs typeface="Be Vietnam"/>
              <a:sym typeface="Be Vietnam"/>
            </a:endParaRPr>
          </a:p>
          <a:p>
            <a:pPr marL="0" lvl="0" indent="0" algn="ctr">
              <a:lnSpc>
                <a:spcPts val="2674"/>
              </a:lnSpc>
              <a:spcBef>
                <a:spcPct val="0"/>
              </a:spcBef>
            </a:pPr>
            <a:r>
              <a:rPr lang="el-GR" sz="2000" dirty="0">
                <a:ea typeface="Be Vietnam"/>
                <a:cs typeface="Be Vietnam"/>
                <a:sym typeface="Be Vietnam"/>
              </a:rPr>
              <a:t>Νοημοσύνη </a:t>
            </a:r>
            <a:endParaRPr lang="en-US" sz="2000" dirty="0">
              <a:ea typeface="Be Vietnam"/>
              <a:cs typeface="Be Vietnam"/>
              <a:sym typeface="Be Vietnam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2017728" y="7293325"/>
            <a:ext cx="2373164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674"/>
              </a:lnSpc>
              <a:spcBef>
                <a:spcPct val="0"/>
              </a:spcBef>
            </a:pPr>
            <a:r>
              <a:rPr lang="el-GR" sz="2000" dirty="0">
                <a:ea typeface="Be Vietnam"/>
                <a:cs typeface="Be Vietnam"/>
                <a:sym typeface="Be Vietnam"/>
              </a:rPr>
              <a:t>Βελτίωση επικοινωνίας </a:t>
            </a:r>
            <a:endParaRPr lang="en-US" sz="2000" dirty="0">
              <a:ea typeface="Be Vietnam"/>
              <a:cs typeface="Be Vietnam"/>
              <a:sym typeface="Be Vietnam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4978147" y="7332458"/>
            <a:ext cx="1652912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74"/>
              </a:lnSpc>
              <a:spcBef>
                <a:spcPct val="0"/>
              </a:spcBef>
            </a:pPr>
            <a:r>
              <a:rPr lang="el-GR" sz="2000" dirty="0">
                <a:ea typeface="Be Vietnam"/>
                <a:cs typeface="Be Vietnam"/>
                <a:sym typeface="Be Vietnam"/>
              </a:rPr>
              <a:t>Ηγετικές Δεξιότητες</a:t>
            </a:r>
            <a:endParaRPr lang="en-US" sz="2000" dirty="0">
              <a:ea typeface="Be Vietnam"/>
              <a:cs typeface="Be Vietnam"/>
              <a:sym typeface="Be Vietnam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9674396" y="8313609"/>
            <a:ext cx="3081046" cy="673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674"/>
              </a:lnSpc>
              <a:spcBef>
                <a:spcPct val="0"/>
              </a:spcBef>
            </a:pPr>
            <a:r>
              <a:rPr lang="el-GR" sz="2000" dirty="0">
                <a:ea typeface="Be Vietnam"/>
                <a:cs typeface="Be Vietnam"/>
                <a:sym typeface="Be Vietnam"/>
              </a:rPr>
              <a:t>Καλύτερη Διαχείριση </a:t>
            </a:r>
            <a:endParaRPr lang="en-US" sz="2000" dirty="0">
              <a:ea typeface="Be Vietnam"/>
              <a:cs typeface="Be Vietnam"/>
              <a:sym typeface="Be Vietnam"/>
            </a:endParaRPr>
          </a:p>
          <a:p>
            <a:pPr marL="0" lvl="0" indent="0" algn="ctr">
              <a:lnSpc>
                <a:spcPts val="2674"/>
              </a:lnSpc>
              <a:spcBef>
                <a:spcPct val="0"/>
              </a:spcBef>
            </a:pPr>
            <a:r>
              <a:rPr lang="el-GR" sz="2000" dirty="0">
                <a:ea typeface="Be Vietnam"/>
                <a:cs typeface="Be Vietnam"/>
                <a:sym typeface="Be Vietnam"/>
              </a:rPr>
              <a:t>στρες </a:t>
            </a:r>
            <a:endParaRPr lang="en-US" sz="2000" dirty="0">
              <a:ea typeface="Be Vietnam"/>
              <a:cs typeface="Be Vietnam"/>
              <a:sym typeface="Be Vietnam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455422" y="6677695"/>
            <a:ext cx="3446602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4"/>
              </a:lnSpc>
            </a:pPr>
            <a:r>
              <a:rPr lang="en-US" sz="2200" b="1" spc="-54" dirty="0" err="1">
                <a:solidFill>
                  <a:srgbClr val="202021"/>
                </a:solidFill>
                <a:ea typeface="Be Vietnam Ultra-Bold"/>
                <a:cs typeface="Be Vietnam Ultra-Bold"/>
                <a:sym typeface="Be Vietnam Ultra-Bold"/>
              </a:rPr>
              <a:t>Σε</a:t>
            </a:r>
            <a:r>
              <a:rPr lang="en-US" sz="2200" b="1" spc="-54" dirty="0">
                <a:solidFill>
                  <a:srgbClr val="202021"/>
                </a:solidFill>
                <a:ea typeface="Be Vietnam Ultra-Bold"/>
                <a:cs typeface="Be Vietnam Ultra-Bold"/>
                <a:sym typeface="Be Vietnam Ultra-Bold"/>
              </a:rPr>
              <a:t> π</a:t>
            </a:r>
            <a:r>
              <a:rPr lang="en-US" sz="2200" b="1" spc="-54" dirty="0" err="1">
                <a:solidFill>
                  <a:srgbClr val="202021"/>
                </a:solidFill>
                <a:ea typeface="Be Vietnam Ultra-Bold"/>
                <a:cs typeface="Be Vietnam Ultra-Bold"/>
                <a:sym typeface="Be Vietnam Ultra-Bold"/>
              </a:rPr>
              <a:t>οιούς</a:t>
            </a:r>
            <a:r>
              <a:rPr lang="en-US" sz="2200" b="1" spc="-54" dirty="0">
                <a:solidFill>
                  <a:srgbClr val="202021"/>
                </a:solidFill>
                <a:ea typeface="Be Vietnam Ultra-Bold"/>
                <a:cs typeface="Be Vietnam Ultra-Bold"/>
                <a:sym typeface="Be Vietnam Ultra-Bold"/>
              </a:rPr>
              <a:t> απ</a:t>
            </a:r>
            <a:r>
              <a:rPr lang="en-US" sz="2200" b="1" spc="-54" dirty="0" err="1">
                <a:solidFill>
                  <a:srgbClr val="202021"/>
                </a:solidFill>
                <a:ea typeface="Be Vietnam Ultra-Bold"/>
                <a:cs typeface="Be Vietnam Ultra-Bold"/>
                <a:sym typeface="Be Vietnam Ultra-Bold"/>
              </a:rPr>
              <a:t>εθύνετ</a:t>
            </a:r>
            <a:r>
              <a:rPr lang="en-US" sz="2200" b="1" spc="-54" dirty="0">
                <a:solidFill>
                  <a:srgbClr val="202021"/>
                </a:solidFill>
                <a:ea typeface="Be Vietnam Ultra-Bold"/>
                <a:cs typeface="Be Vietnam Ultra-Bold"/>
                <a:sym typeface="Be Vietnam Ultra-Bold"/>
              </a:rPr>
              <a:t>αι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421372" y="6591300"/>
            <a:ext cx="2102621" cy="507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94"/>
              </a:lnSpc>
            </a:pPr>
            <a:r>
              <a:rPr lang="en-US" sz="2200" b="1" spc="-54" dirty="0" err="1">
                <a:ea typeface="Be Vietnam Ultra-Bold"/>
                <a:cs typeface="Be Vietnam Ultra-Bold"/>
                <a:sym typeface="Be Vietnam Ultra-Bold"/>
              </a:rPr>
              <a:t>Οφέλη</a:t>
            </a:r>
            <a:r>
              <a:rPr lang="en-US" sz="2200" b="1" spc="-54" dirty="0">
                <a:ea typeface="Be Vietnam Ultra-Bold"/>
                <a:cs typeface="Be Vietnam Ultra-Bold"/>
                <a:sym typeface="Be Vietnam Ultra-Bold"/>
              </a:rPr>
              <a:t>: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269696" y="6677695"/>
            <a:ext cx="5569504" cy="2885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68823" lvl="1" indent="-234412">
              <a:lnSpc>
                <a:spcPts val="4494"/>
              </a:lnSpc>
              <a:buFont typeface="Arial"/>
              <a:buChar char="•"/>
            </a:pPr>
            <a:r>
              <a:rPr lang="en-US" sz="2400" spc="-54" dirty="0" err="1">
                <a:solidFill>
                  <a:srgbClr val="202021"/>
                </a:solidFill>
                <a:ea typeface="Be Vietnam"/>
                <a:cs typeface="Be Vietnam"/>
                <a:sym typeface="Be Vietnam"/>
              </a:rPr>
              <a:t>Στελέχη</a:t>
            </a:r>
            <a:r>
              <a:rPr lang="en-US" sz="2400" spc="-54" dirty="0">
                <a:solidFill>
                  <a:srgbClr val="202021"/>
                </a:solidFill>
                <a:ea typeface="Be Vietnam"/>
                <a:cs typeface="Be Vietnam"/>
                <a:sym typeface="Be Vietnam"/>
              </a:rPr>
              <a:t> επ</a:t>
            </a:r>
            <a:r>
              <a:rPr lang="en-US" sz="2400" spc="-54" dirty="0" err="1">
                <a:solidFill>
                  <a:srgbClr val="202021"/>
                </a:solidFill>
                <a:ea typeface="Be Vietnam"/>
                <a:cs typeface="Be Vietnam"/>
                <a:sym typeface="Be Vietnam"/>
              </a:rPr>
              <a:t>ιχειρήσεων</a:t>
            </a:r>
            <a:r>
              <a:rPr lang="en-US" sz="2400" spc="-54" dirty="0">
                <a:solidFill>
                  <a:srgbClr val="202021"/>
                </a:solidFill>
                <a:ea typeface="Be Vietnam"/>
                <a:cs typeface="Be Vietnam"/>
                <a:sym typeface="Be Vietnam"/>
              </a:rPr>
              <a:t> </a:t>
            </a:r>
            <a:endParaRPr lang="el-GR" sz="2400" spc="-54" dirty="0">
              <a:solidFill>
                <a:srgbClr val="202021"/>
              </a:solidFill>
              <a:ea typeface="Be Vietnam"/>
              <a:cs typeface="Be Vietnam"/>
              <a:sym typeface="Be Vietnam"/>
            </a:endParaRPr>
          </a:p>
          <a:p>
            <a:pPr marL="468823" lvl="1" indent="-234412" algn="l">
              <a:lnSpc>
                <a:spcPts val="4494"/>
              </a:lnSpc>
              <a:buFont typeface="Arial"/>
              <a:buChar char="•"/>
            </a:pPr>
            <a:r>
              <a:rPr lang="en-US" sz="2400" spc="-54" dirty="0" err="1">
                <a:solidFill>
                  <a:srgbClr val="202021"/>
                </a:solidFill>
                <a:ea typeface="Be Vietnam"/>
                <a:cs typeface="Be Vietnam"/>
                <a:sym typeface="Be Vietnam"/>
              </a:rPr>
              <a:t>Ηγέτες</a:t>
            </a:r>
            <a:r>
              <a:rPr lang="en-US" sz="2400" spc="-54" dirty="0">
                <a:solidFill>
                  <a:srgbClr val="202021"/>
                </a:solidFill>
                <a:ea typeface="Be Vietnam"/>
                <a:cs typeface="Be Vietnam"/>
                <a:sym typeface="Be Vietnam"/>
              </a:rPr>
              <a:t>, </a:t>
            </a:r>
            <a:r>
              <a:rPr lang="en-US" sz="2400" spc="-54" dirty="0" err="1">
                <a:solidFill>
                  <a:srgbClr val="202021"/>
                </a:solidFill>
                <a:ea typeface="Be Vietnam"/>
                <a:cs typeface="Be Vietnam"/>
                <a:sym typeface="Be Vietnam"/>
              </a:rPr>
              <a:t>νέους</a:t>
            </a:r>
            <a:r>
              <a:rPr lang="en-US" sz="2400" spc="-54" dirty="0">
                <a:solidFill>
                  <a:srgbClr val="202021"/>
                </a:solidFill>
                <a:ea typeface="Be Vietnam"/>
                <a:cs typeface="Be Vietnam"/>
                <a:sym typeface="Be Vietnam"/>
              </a:rPr>
              <a:t> managers </a:t>
            </a:r>
            <a:endParaRPr lang="el-GR" sz="2400" spc="-54" dirty="0">
              <a:solidFill>
                <a:srgbClr val="202021"/>
              </a:solidFill>
              <a:ea typeface="Be Vietnam"/>
              <a:cs typeface="Be Vietnam"/>
              <a:sym typeface="Be Vietnam"/>
            </a:endParaRPr>
          </a:p>
          <a:p>
            <a:pPr marL="468823" lvl="1" indent="-234412" algn="l">
              <a:lnSpc>
                <a:spcPts val="4494"/>
              </a:lnSpc>
              <a:buFont typeface="Arial"/>
              <a:buChar char="•"/>
            </a:pPr>
            <a:r>
              <a:rPr lang="el-GR" sz="2400" spc="-54" dirty="0">
                <a:solidFill>
                  <a:srgbClr val="202021"/>
                </a:solidFill>
                <a:ea typeface="Be Vietnam"/>
                <a:cs typeface="Be Vietnam"/>
                <a:sym typeface="Be Vietnam"/>
              </a:rPr>
              <a:t>Τ</a:t>
            </a:r>
            <a:r>
              <a:rPr lang="en-US" sz="2400" spc="-54" dirty="0" err="1">
                <a:solidFill>
                  <a:srgbClr val="202021"/>
                </a:solidFill>
                <a:ea typeface="Be Vietnam"/>
                <a:cs typeface="Be Vietnam"/>
                <a:sym typeface="Be Vietnam"/>
              </a:rPr>
              <a:t>eam</a:t>
            </a:r>
            <a:r>
              <a:rPr lang="en-US" sz="2400" spc="-54" dirty="0">
                <a:solidFill>
                  <a:srgbClr val="202021"/>
                </a:solidFill>
                <a:ea typeface="Be Vietnam"/>
                <a:cs typeface="Be Vietnam"/>
                <a:sym typeface="Be Vietnam"/>
              </a:rPr>
              <a:t> leaders</a:t>
            </a:r>
          </a:p>
          <a:p>
            <a:pPr marL="468823" lvl="1" indent="-234412" algn="l">
              <a:lnSpc>
                <a:spcPts val="4494"/>
              </a:lnSpc>
              <a:buFont typeface="Arial"/>
              <a:buChar char="•"/>
            </a:pPr>
            <a:r>
              <a:rPr lang="en-US" sz="2400" spc="-54" dirty="0">
                <a:solidFill>
                  <a:srgbClr val="202021"/>
                </a:solidFill>
                <a:ea typeface="Be Vietnam"/>
                <a:cs typeface="Be Vietnam"/>
                <a:sym typeface="Be Vietnam"/>
              </a:rPr>
              <a:t>Business owners </a:t>
            </a:r>
          </a:p>
          <a:p>
            <a:pPr marL="468823" lvl="1" indent="-234412" algn="l">
              <a:lnSpc>
                <a:spcPts val="4494"/>
              </a:lnSpc>
              <a:buFont typeface="Arial"/>
              <a:buChar char="•"/>
            </a:pPr>
            <a:endParaRPr lang="en-US" sz="2000" spc="-54" dirty="0">
              <a:solidFill>
                <a:srgbClr val="202021"/>
              </a:solidFill>
              <a:ea typeface="Be Vietnam"/>
              <a:cs typeface="Be Vietnam"/>
              <a:sym typeface="Be Vietnam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4414606" y="3266554"/>
            <a:ext cx="4805594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265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bg1"/>
                </a:solidFill>
                <a:ea typeface="Be Vietnam"/>
                <a:cs typeface="Be Vietnam"/>
                <a:sym typeface="Be Vietnam"/>
              </a:rPr>
              <a:t>Διάρκει</a:t>
            </a:r>
            <a:r>
              <a:rPr lang="en-US" sz="2200" dirty="0">
                <a:solidFill>
                  <a:schemeClr val="bg1"/>
                </a:solidFill>
                <a:ea typeface="Be Vietnam"/>
                <a:cs typeface="Be Vietnam"/>
                <a:sym typeface="Be Vietnam"/>
              </a:rPr>
              <a:t>α Ατομικής Συνεδρίας: 60’</a:t>
            </a:r>
          </a:p>
          <a:p>
            <a:pPr marL="342900" indent="-342900">
              <a:lnSpc>
                <a:spcPts val="265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bg1"/>
                </a:solidFill>
                <a:ea typeface="Be Vietnam"/>
                <a:cs typeface="Be Vietnam"/>
                <a:sym typeface="Be Vietnam"/>
              </a:rPr>
              <a:t>Συχνότητ</a:t>
            </a:r>
            <a:r>
              <a:rPr lang="en-US" sz="2200" dirty="0">
                <a:solidFill>
                  <a:schemeClr val="bg1"/>
                </a:solidFill>
                <a:ea typeface="Be Vietnam"/>
                <a:cs typeface="Be Vietnam"/>
                <a:sym typeface="Be Vietnam"/>
              </a:rPr>
              <a:t>α Συνεδριών: </a:t>
            </a:r>
            <a:r>
              <a:rPr lang="el-GR" sz="2200" dirty="0">
                <a:solidFill>
                  <a:schemeClr val="bg1"/>
                </a:solidFill>
                <a:ea typeface="Be Vietnam"/>
                <a:cs typeface="Be Vietnam"/>
                <a:sym typeface="Be Vietnam"/>
              </a:rPr>
              <a:t>Κ</a:t>
            </a:r>
            <a:r>
              <a:rPr lang="en-US" sz="2200" dirty="0" err="1">
                <a:solidFill>
                  <a:schemeClr val="bg1"/>
                </a:solidFill>
                <a:ea typeface="Be Vietnam"/>
                <a:cs typeface="Be Vietnam"/>
                <a:sym typeface="Be Vietnam"/>
              </a:rPr>
              <a:t>άθε</a:t>
            </a:r>
            <a:r>
              <a:rPr lang="en-US" sz="2200" dirty="0">
                <a:solidFill>
                  <a:schemeClr val="bg1"/>
                </a:solidFill>
                <a:ea typeface="Be Vietnam"/>
                <a:cs typeface="Be Vietnam"/>
                <a:sym typeface="Be Vietnam"/>
              </a:rPr>
              <a:t> E</a:t>
            </a:r>
            <a:r>
              <a:rPr lang="el-GR" sz="2200" dirty="0">
                <a:solidFill>
                  <a:schemeClr val="bg1"/>
                </a:solidFill>
                <a:ea typeface="Be Vietnam"/>
                <a:cs typeface="Be Vietnam"/>
                <a:sym typeface="Be Vietnam"/>
              </a:rPr>
              <a:t>βδομάδα</a:t>
            </a:r>
            <a:endParaRPr lang="en-US" sz="2200" dirty="0">
              <a:solidFill>
                <a:schemeClr val="bg1"/>
              </a:solidFill>
              <a:ea typeface="Be Vietnam"/>
              <a:cs typeface="Be Vietnam"/>
              <a:sym typeface="Be Vietnam"/>
            </a:endParaRPr>
          </a:p>
          <a:p>
            <a:pPr marL="342900" indent="-342900">
              <a:lnSpc>
                <a:spcPts val="265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ea typeface="Be Vietnam"/>
                <a:cs typeface="Be Vietnam"/>
                <a:sym typeface="Be Vietnam"/>
              </a:rPr>
              <a:t> Τόπος Διεξαγωγής: Online</a:t>
            </a:r>
          </a:p>
        </p:txBody>
      </p:sp>
      <p:grpSp>
        <p:nvGrpSpPr>
          <p:cNvPr id="41" name="Group 3"/>
          <p:cNvGrpSpPr/>
          <p:nvPr/>
        </p:nvGrpSpPr>
        <p:grpSpPr>
          <a:xfrm>
            <a:off x="13640682" y="2409674"/>
            <a:ext cx="3718242" cy="3391551"/>
            <a:chOff x="0" y="0"/>
            <a:chExt cx="913199" cy="903457"/>
          </a:xfrm>
        </p:grpSpPr>
        <p:sp>
          <p:nvSpPr>
            <p:cNvPr id="42" name="Freeform 4"/>
            <p:cNvSpPr/>
            <p:nvPr/>
          </p:nvSpPr>
          <p:spPr>
            <a:xfrm>
              <a:off x="0" y="0"/>
              <a:ext cx="913199" cy="903457"/>
            </a:xfrm>
            <a:custGeom>
              <a:avLst/>
              <a:gdLst/>
              <a:ahLst/>
              <a:cxnLst/>
              <a:rect l="l" t="t" r="r" b="b"/>
              <a:pathLst>
                <a:path w="913199" h="903457">
                  <a:moveTo>
                    <a:pt x="71773" y="0"/>
                  </a:moveTo>
                  <a:lnTo>
                    <a:pt x="841426" y="0"/>
                  </a:lnTo>
                  <a:cubicBezTo>
                    <a:pt x="881065" y="0"/>
                    <a:pt x="913199" y="32134"/>
                    <a:pt x="913199" y="71773"/>
                  </a:cubicBezTo>
                  <a:lnTo>
                    <a:pt x="913199" y="831683"/>
                  </a:lnTo>
                  <a:cubicBezTo>
                    <a:pt x="913199" y="850719"/>
                    <a:pt x="905637" y="868975"/>
                    <a:pt x="892177" y="882435"/>
                  </a:cubicBezTo>
                  <a:cubicBezTo>
                    <a:pt x="878717" y="895895"/>
                    <a:pt x="860461" y="903457"/>
                    <a:pt x="841426" y="903457"/>
                  </a:cubicBezTo>
                  <a:lnTo>
                    <a:pt x="71773" y="903457"/>
                  </a:lnTo>
                  <a:cubicBezTo>
                    <a:pt x="52738" y="903457"/>
                    <a:pt x="34482" y="895895"/>
                    <a:pt x="21022" y="882435"/>
                  </a:cubicBezTo>
                  <a:cubicBezTo>
                    <a:pt x="7562" y="868975"/>
                    <a:pt x="0" y="850719"/>
                    <a:pt x="0" y="831683"/>
                  </a:cubicBezTo>
                  <a:lnTo>
                    <a:pt x="0" y="71773"/>
                  </a:lnTo>
                  <a:cubicBezTo>
                    <a:pt x="0" y="52738"/>
                    <a:pt x="7562" y="34482"/>
                    <a:pt x="21022" y="21022"/>
                  </a:cubicBezTo>
                  <a:cubicBezTo>
                    <a:pt x="34482" y="7562"/>
                    <a:pt x="52738" y="0"/>
                    <a:pt x="71773" y="0"/>
                  </a:cubicBezTo>
                  <a:close/>
                </a:path>
              </a:pathLst>
            </a:custGeom>
            <a:blipFill>
              <a:blip r:embed="rId5"/>
              <a:stretch>
                <a:fillRect t="-539" b="-539"/>
              </a:stretch>
            </a:blipFill>
          </p:spPr>
        </p:sp>
      </p:grpSp>
      <p:grpSp>
        <p:nvGrpSpPr>
          <p:cNvPr id="43" name="Group 21"/>
          <p:cNvGrpSpPr/>
          <p:nvPr/>
        </p:nvGrpSpPr>
        <p:grpSpPr>
          <a:xfrm>
            <a:off x="13013148" y="8322426"/>
            <a:ext cx="3065052" cy="803214"/>
            <a:chOff x="0" y="0"/>
            <a:chExt cx="929147" cy="222856"/>
          </a:xfrm>
        </p:grpSpPr>
        <p:sp>
          <p:nvSpPr>
            <p:cNvPr id="44" name="Freeform 22"/>
            <p:cNvSpPr/>
            <p:nvPr/>
          </p:nvSpPr>
          <p:spPr>
            <a:xfrm>
              <a:off x="0" y="0"/>
              <a:ext cx="929147" cy="222856"/>
            </a:xfrm>
            <a:custGeom>
              <a:avLst/>
              <a:gdLst/>
              <a:ahLst/>
              <a:cxnLst/>
              <a:rect l="l" t="t" r="r" b="b"/>
              <a:pathLst>
                <a:path w="929147" h="222856">
                  <a:moveTo>
                    <a:pt x="111428" y="0"/>
                  </a:moveTo>
                  <a:lnTo>
                    <a:pt x="817720" y="0"/>
                  </a:lnTo>
                  <a:cubicBezTo>
                    <a:pt x="847272" y="0"/>
                    <a:pt x="875614" y="11740"/>
                    <a:pt x="896511" y="32636"/>
                  </a:cubicBezTo>
                  <a:cubicBezTo>
                    <a:pt x="917408" y="53533"/>
                    <a:pt x="929147" y="81875"/>
                    <a:pt x="929147" y="111428"/>
                  </a:cubicBezTo>
                  <a:lnTo>
                    <a:pt x="929147" y="111428"/>
                  </a:lnTo>
                  <a:cubicBezTo>
                    <a:pt x="929147" y="140980"/>
                    <a:pt x="917408" y="169323"/>
                    <a:pt x="896511" y="190219"/>
                  </a:cubicBezTo>
                  <a:cubicBezTo>
                    <a:pt x="875614" y="211116"/>
                    <a:pt x="847272" y="222856"/>
                    <a:pt x="817720" y="222856"/>
                  </a:cubicBezTo>
                  <a:lnTo>
                    <a:pt x="111428" y="222856"/>
                  </a:lnTo>
                  <a:cubicBezTo>
                    <a:pt x="81875" y="222856"/>
                    <a:pt x="53533" y="211116"/>
                    <a:pt x="32636" y="190219"/>
                  </a:cubicBezTo>
                  <a:cubicBezTo>
                    <a:pt x="11740" y="169323"/>
                    <a:pt x="0" y="140980"/>
                    <a:pt x="0" y="111428"/>
                  </a:cubicBezTo>
                  <a:lnTo>
                    <a:pt x="0" y="111428"/>
                  </a:lnTo>
                  <a:cubicBezTo>
                    <a:pt x="0" y="81875"/>
                    <a:pt x="11740" y="53533"/>
                    <a:pt x="32636" y="32636"/>
                  </a:cubicBezTo>
                  <a:cubicBezTo>
                    <a:pt x="53533" y="11740"/>
                    <a:pt x="81875" y="0"/>
                    <a:pt x="1114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7C9458"/>
              </a:solidFill>
              <a:prstDash val="solid"/>
              <a:round/>
            </a:ln>
          </p:spPr>
        </p:sp>
        <p:sp>
          <p:nvSpPr>
            <p:cNvPr id="45" name="TextBox 23"/>
            <p:cNvSpPr txBox="1"/>
            <p:nvPr/>
          </p:nvSpPr>
          <p:spPr>
            <a:xfrm>
              <a:off x="0" y="-38100"/>
              <a:ext cx="929147" cy="2609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2000"/>
            </a:p>
          </p:txBody>
        </p:sp>
      </p:grpSp>
      <p:sp>
        <p:nvSpPr>
          <p:cNvPr id="46" name="Ορθογώνιο 45"/>
          <p:cNvSpPr/>
          <p:nvPr/>
        </p:nvSpPr>
        <p:spPr>
          <a:xfrm>
            <a:off x="13138427" y="8453936"/>
            <a:ext cx="2726387" cy="419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2674"/>
              </a:lnSpc>
              <a:spcBef>
                <a:spcPct val="0"/>
              </a:spcBef>
            </a:pPr>
            <a:r>
              <a:rPr lang="el-GR" sz="2000" dirty="0">
                <a:ea typeface="Be Vietnam"/>
                <a:cs typeface="Be Vietnam"/>
                <a:sym typeface="Be Vietnam"/>
              </a:rPr>
              <a:t>Αύξηση αποδοτικότητας</a:t>
            </a:r>
            <a:endParaRPr lang="en-US" sz="2000" dirty="0">
              <a:ea typeface="Be Vietnam"/>
              <a:cs typeface="Be Vietnam"/>
              <a:sym typeface="Be Vietnam"/>
            </a:endParaRPr>
          </a:p>
        </p:txBody>
      </p:sp>
      <p:sp>
        <p:nvSpPr>
          <p:cNvPr id="48" name="Freeform 19"/>
          <p:cNvSpPr/>
          <p:nvPr/>
        </p:nvSpPr>
        <p:spPr>
          <a:xfrm>
            <a:off x="11949476" y="9273582"/>
            <a:ext cx="2509667" cy="881480"/>
          </a:xfrm>
          <a:custGeom>
            <a:avLst/>
            <a:gdLst/>
            <a:ahLst/>
            <a:cxnLst/>
            <a:rect l="l" t="t" r="r" b="b"/>
            <a:pathLst>
              <a:path w="929147" h="222856">
                <a:moveTo>
                  <a:pt x="111428" y="0"/>
                </a:moveTo>
                <a:lnTo>
                  <a:pt x="817720" y="0"/>
                </a:lnTo>
                <a:cubicBezTo>
                  <a:pt x="847272" y="0"/>
                  <a:pt x="875614" y="11740"/>
                  <a:pt x="896511" y="32636"/>
                </a:cubicBezTo>
                <a:cubicBezTo>
                  <a:pt x="917408" y="53533"/>
                  <a:pt x="929147" y="81875"/>
                  <a:pt x="929147" y="111428"/>
                </a:cubicBezTo>
                <a:lnTo>
                  <a:pt x="929147" y="111428"/>
                </a:lnTo>
                <a:cubicBezTo>
                  <a:pt x="929147" y="140980"/>
                  <a:pt x="917408" y="169323"/>
                  <a:pt x="896511" y="190219"/>
                </a:cubicBezTo>
                <a:cubicBezTo>
                  <a:pt x="875614" y="211116"/>
                  <a:pt x="847272" y="222856"/>
                  <a:pt x="817720" y="222856"/>
                </a:cubicBezTo>
                <a:lnTo>
                  <a:pt x="111428" y="222856"/>
                </a:lnTo>
                <a:cubicBezTo>
                  <a:pt x="81875" y="222856"/>
                  <a:pt x="53533" y="211116"/>
                  <a:pt x="32636" y="190219"/>
                </a:cubicBezTo>
                <a:cubicBezTo>
                  <a:pt x="11740" y="169323"/>
                  <a:pt x="0" y="140980"/>
                  <a:pt x="0" y="111428"/>
                </a:cubicBezTo>
                <a:lnTo>
                  <a:pt x="0" y="111428"/>
                </a:lnTo>
                <a:cubicBezTo>
                  <a:pt x="0" y="81875"/>
                  <a:pt x="11740" y="53533"/>
                  <a:pt x="32636" y="32636"/>
                </a:cubicBezTo>
                <a:cubicBezTo>
                  <a:pt x="53533" y="11740"/>
                  <a:pt x="81875" y="0"/>
                  <a:pt x="111428" y="0"/>
                </a:cubicBezTo>
                <a:close/>
              </a:path>
            </a:pathLst>
          </a:custGeom>
          <a:solidFill>
            <a:srgbClr val="7C9458"/>
          </a:solidFill>
        </p:spPr>
      </p:sp>
      <p:sp>
        <p:nvSpPr>
          <p:cNvPr id="49" name="TextBox 33"/>
          <p:cNvSpPr txBox="1"/>
          <p:nvPr/>
        </p:nvSpPr>
        <p:spPr>
          <a:xfrm>
            <a:off x="12017728" y="9326071"/>
            <a:ext cx="2373164" cy="10198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674"/>
              </a:lnSpc>
              <a:spcBef>
                <a:spcPct val="0"/>
              </a:spcBef>
            </a:pPr>
            <a:r>
              <a:rPr lang="en-US" sz="2000" dirty="0">
                <a:ea typeface="Be Vietnam"/>
                <a:cs typeface="Be Vietnam"/>
                <a:sym typeface="Be Vietnam"/>
              </a:rPr>
              <a:t>A</a:t>
            </a:r>
            <a:r>
              <a:rPr lang="el-GR" sz="2000" dirty="0" err="1">
                <a:ea typeface="Be Vietnam"/>
                <a:cs typeface="Be Vietnam"/>
                <a:sym typeface="Be Vietnam"/>
              </a:rPr>
              <a:t>νάπτυξη</a:t>
            </a:r>
            <a:r>
              <a:rPr lang="el-GR" sz="2000" dirty="0">
                <a:ea typeface="Be Vietnam"/>
                <a:cs typeface="Be Vietnam"/>
                <a:sym typeface="Be Vietnam"/>
              </a:rPr>
              <a:t> </a:t>
            </a:r>
          </a:p>
          <a:p>
            <a:pPr marL="0" lvl="0" indent="0" algn="ctr">
              <a:lnSpc>
                <a:spcPts val="2674"/>
              </a:lnSpc>
              <a:spcBef>
                <a:spcPct val="0"/>
              </a:spcBef>
            </a:pPr>
            <a:r>
              <a:rPr lang="el-GR" sz="2000" dirty="0">
                <a:ea typeface="Be Vietnam"/>
                <a:cs typeface="Be Vietnam"/>
                <a:sym typeface="Be Vietnam"/>
              </a:rPr>
              <a:t>πλάνου</a:t>
            </a:r>
          </a:p>
          <a:p>
            <a:pPr marL="0" lvl="0" indent="0" algn="ctr">
              <a:lnSpc>
                <a:spcPts val="2674"/>
              </a:lnSpc>
              <a:spcBef>
                <a:spcPct val="0"/>
              </a:spcBef>
            </a:pPr>
            <a:endParaRPr lang="en-US" sz="2000" dirty="0">
              <a:solidFill>
                <a:srgbClr val="FFFFFF"/>
              </a:solidFill>
              <a:ea typeface="Be Vietnam"/>
              <a:cs typeface="Be Vietnam"/>
              <a:sym typeface="Be Vietnam"/>
            </a:endParaRPr>
          </a:p>
        </p:txBody>
      </p:sp>
      <p:sp>
        <p:nvSpPr>
          <p:cNvPr id="50" name="Διπλωμένη γωνία 49"/>
          <p:cNvSpPr/>
          <p:nvPr/>
        </p:nvSpPr>
        <p:spPr>
          <a:xfrm>
            <a:off x="12664714" y="4337353"/>
            <a:ext cx="2651485" cy="2291043"/>
          </a:xfrm>
          <a:prstGeom prst="foldedCorner">
            <a:avLst>
              <a:gd name="adj" fmla="val 345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2"/>
            </a:pPr>
            <a:endParaRPr lang="el-GR" sz="1300" dirty="0">
              <a:solidFill>
                <a:sysClr val="windowText" lastClr="000000"/>
              </a:solidFill>
              <a:sym typeface="Wingdings" panose="05000000000000000000" pitchFamily="2" charset="2"/>
            </a:endParaRPr>
          </a:p>
          <a:p>
            <a:pPr marL="285750" lvl="0" indent="-285750">
              <a:buFont typeface="Wingdings" panose="05000000000000000000" pitchFamily="2" charset="2"/>
              <a:buChar char="2"/>
            </a:pPr>
            <a:endParaRPr lang="el-GR" sz="1300" dirty="0">
              <a:solidFill>
                <a:sysClr val="windowText" lastClr="000000"/>
              </a:solidFill>
              <a:sym typeface="Wingdings" panose="05000000000000000000" pitchFamily="2" charset="2"/>
            </a:endParaRPr>
          </a:p>
          <a:p>
            <a:pPr marL="285750" lvl="0" indent="-285750">
              <a:buFont typeface="Wingdings" panose="05000000000000000000" pitchFamily="2" charset="2"/>
              <a:buChar char="2"/>
            </a:pPr>
            <a:r>
              <a:rPr lang="el-GR" i="1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Προσωπικό όραμα, </a:t>
            </a:r>
          </a:p>
          <a:p>
            <a:pPr marL="285750" lvl="0" indent="-285750">
              <a:buFont typeface="Wingdings" panose="05000000000000000000" pitchFamily="2" charset="2"/>
              <a:buChar char="2"/>
            </a:pPr>
            <a:r>
              <a:rPr lang="el-GR" i="1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Πλάνο ανάπτυξης, ανατροφοδότηση (</a:t>
            </a:r>
            <a:r>
              <a:rPr lang="en-US" i="1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feedback report), </a:t>
            </a:r>
            <a:endParaRPr lang="el-GR" i="1" dirty="0">
              <a:solidFill>
                <a:sysClr val="windowText" lastClr="000000"/>
              </a:solidFill>
              <a:sym typeface="Wingdings" panose="05000000000000000000" pitchFamily="2" charset="2"/>
            </a:endParaRPr>
          </a:p>
          <a:p>
            <a:pPr marL="285750" lvl="0" indent="-285750">
              <a:buFont typeface="Wingdings" panose="05000000000000000000" pitchFamily="2" charset="2"/>
              <a:buChar char="2"/>
            </a:pPr>
            <a:r>
              <a:rPr lang="el-GR" i="1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Αναφορά αποτελεσμάτων (</a:t>
            </a:r>
            <a:r>
              <a:rPr lang="en-US" i="1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accountability report) </a:t>
            </a:r>
            <a:endParaRPr lang="el-GR" i="1" dirty="0">
              <a:solidFill>
                <a:sysClr val="windowText" lastClr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6" grpId="0"/>
      <p:bldP spid="49" grpId="0"/>
      <p:bldP spid="5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75</Words>
  <Application>Microsoft Office PowerPoint</Application>
  <PresentationFormat>Προσαρμογή</PresentationFormat>
  <Paragraphs>27</Paragraphs>
  <Slides>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8" baseType="lpstr">
      <vt:lpstr>Big Shoulders Display Bold</vt:lpstr>
      <vt:lpstr>Wingdings</vt:lpstr>
      <vt:lpstr>Arial</vt:lpstr>
      <vt:lpstr>Calibri</vt:lpstr>
      <vt:lpstr>Be Vietnam</vt:lpstr>
      <vt:lpstr>Be Vietnam Ultra-Bold</vt:lpstr>
      <vt:lpstr>Office Theme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Portfolio</dc:title>
  <dc:creator>Evangelia</dc:creator>
  <cp:lastModifiedBy>Ευαγγελία Μπισμπικη</cp:lastModifiedBy>
  <cp:revision>58</cp:revision>
  <dcterms:created xsi:type="dcterms:W3CDTF">2006-08-16T00:00:00Z</dcterms:created>
  <dcterms:modified xsi:type="dcterms:W3CDTF">2025-04-24T11:17:27Z</dcterms:modified>
  <dc:identifier>DAGg8KhXCRo</dc:identifier>
</cp:coreProperties>
</file>