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"/>
  </p:notesMasterIdLst>
  <p:sldIdLst>
    <p:sldId id="269" r:id="rId2"/>
  </p:sldIdLst>
  <p:sldSz cx="18288000" cy="10287000"/>
  <p:notesSz cx="6858000" cy="9144000"/>
  <p:embeddedFontLst>
    <p:embeddedFont>
      <p:font typeface="Be Vietnam" panose="020B0604020202020204" charset="0"/>
      <p:regular r:id="rId4"/>
    </p:embeddedFont>
    <p:embeddedFont>
      <p:font typeface="Be Vietnam Ultra-Bold" panose="020B0604020202020204" charset="0"/>
      <p:regular r:id="rId5"/>
    </p:embeddedFont>
    <p:embeddedFont>
      <p:font typeface="Big Shoulders Display Bold" panose="020B0604020202020204" charset="0"/>
      <p:regular r:id="rId6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52" d="100"/>
          <a:sy n="52" d="100"/>
        </p:scale>
        <p:origin x="85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5" Type="http://schemas.openxmlformats.org/officeDocument/2006/relationships/font" Target="fonts/font2.fntdata"/><Relationship Id="rId10" Type="http://schemas.openxmlformats.org/officeDocument/2006/relationships/tableStyles" Target="tableStyles.xml"/><Relationship Id="rId4" Type="http://schemas.openxmlformats.org/officeDocument/2006/relationships/font" Target="fonts/font1.fntdata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9FACC-4F73-4867-B1C5-DCBD418AA76B}" type="datetimeFigureOut">
              <a:rPr lang="el-GR" smtClean="0"/>
              <a:t>24/4/2025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076428-7699-4D86-9B7F-14069F65842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89729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5"/>
          <p:cNvGrpSpPr/>
          <p:nvPr/>
        </p:nvGrpSpPr>
        <p:grpSpPr>
          <a:xfrm>
            <a:off x="13525236" y="2327971"/>
            <a:ext cx="3734063" cy="3823990"/>
            <a:chOff x="0" y="0"/>
            <a:chExt cx="913199" cy="903457"/>
          </a:xfrm>
        </p:grpSpPr>
        <p:sp>
          <p:nvSpPr>
            <p:cNvPr id="98" name="Freeform 6"/>
            <p:cNvSpPr/>
            <p:nvPr/>
          </p:nvSpPr>
          <p:spPr>
            <a:xfrm>
              <a:off x="0" y="0"/>
              <a:ext cx="913199" cy="903457"/>
            </a:xfrm>
            <a:custGeom>
              <a:avLst/>
              <a:gdLst/>
              <a:ahLst/>
              <a:cxnLst/>
              <a:rect l="l" t="t" r="r" b="b"/>
              <a:pathLst>
                <a:path w="913199" h="903457">
                  <a:moveTo>
                    <a:pt x="71773" y="0"/>
                  </a:moveTo>
                  <a:lnTo>
                    <a:pt x="841426" y="0"/>
                  </a:lnTo>
                  <a:cubicBezTo>
                    <a:pt x="881065" y="0"/>
                    <a:pt x="913199" y="32134"/>
                    <a:pt x="913199" y="71773"/>
                  </a:cubicBezTo>
                  <a:lnTo>
                    <a:pt x="913199" y="831683"/>
                  </a:lnTo>
                  <a:cubicBezTo>
                    <a:pt x="913199" y="850719"/>
                    <a:pt x="905637" y="868975"/>
                    <a:pt x="892177" y="882435"/>
                  </a:cubicBezTo>
                  <a:cubicBezTo>
                    <a:pt x="878717" y="895895"/>
                    <a:pt x="860461" y="903457"/>
                    <a:pt x="841426" y="903457"/>
                  </a:cubicBezTo>
                  <a:lnTo>
                    <a:pt x="71773" y="903457"/>
                  </a:lnTo>
                  <a:cubicBezTo>
                    <a:pt x="52738" y="903457"/>
                    <a:pt x="34482" y="895895"/>
                    <a:pt x="21022" y="882435"/>
                  </a:cubicBezTo>
                  <a:cubicBezTo>
                    <a:pt x="7562" y="868975"/>
                    <a:pt x="0" y="850719"/>
                    <a:pt x="0" y="831683"/>
                  </a:cubicBezTo>
                  <a:lnTo>
                    <a:pt x="0" y="71773"/>
                  </a:lnTo>
                  <a:cubicBezTo>
                    <a:pt x="0" y="52738"/>
                    <a:pt x="7562" y="34482"/>
                    <a:pt x="21022" y="21022"/>
                  </a:cubicBezTo>
                  <a:cubicBezTo>
                    <a:pt x="34482" y="7562"/>
                    <a:pt x="52738" y="0"/>
                    <a:pt x="71773" y="0"/>
                  </a:cubicBezTo>
                  <a:close/>
                </a:path>
              </a:pathLst>
            </a:custGeom>
            <a:blipFill>
              <a:blip r:embed="rId3"/>
              <a:stretch>
                <a:fillRect l="-44658" r="-44658"/>
              </a:stretch>
            </a:blipFill>
          </p:spPr>
        </p:sp>
      </p:grpSp>
      <p:grpSp>
        <p:nvGrpSpPr>
          <p:cNvPr id="83" name="Group 12"/>
          <p:cNvGrpSpPr/>
          <p:nvPr/>
        </p:nvGrpSpPr>
        <p:grpSpPr>
          <a:xfrm>
            <a:off x="4256005" y="4684730"/>
            <a:ext cx="4921943" cy="1530235"/>
            <a:chOff x="0" y="-38100"/>
            <a:chExt cx="924707" cy="434175"/>
          </a:xfrm>
        </p:grpSpPr>
        <p:sp>
          <p:nvSpPr>
            <p:cNvPr id="84" name="Freeform 13"/>
            <p:cNvSpPr/>
            <p:nvPr/>
          </p:nvSpPr>
          <p:spPr>
            <a:xfrm>
              <a:off x="0" y="12301"/>
              <a:ext cx="889697" cy="383774"/>
            </a:xfrm>
            <a:custGeom>
              <a:avLst/>
              <a:gdLst/>
              <a:ahLst/>
              <a:cxnLst/>
              <a:rect l="l" t="t" r="r" b="b"/>
              <a:pathLst>
                <a:path w="924707" h="383774">
                  <a:moveTo>
                    <a:pt x="121434" y="0"/>
                  </a:moveTo>
                  <a:lnTo>
                    <a:pt x="803273" y="0"/>
                  </a:lnTo>
                  <a:cubicBezTo>
                    <a:pt x="835480" y="0"/>
                    <a:pt x="866367" y="12794"/>
                    <a:pt x="889140" y="35567"/>
                  </a:cubicBezTo>
                  <a:cubicBezTo>
                    <a:pt x="911913" y="58340"/>
                    <a:pt x="924707" y="89228"/>
                    <a:pt x="924707" y="121434"/>
                  </a:cubicBezTo>
                  <a:lnTo>
                    <a:pt x="924707" y="262340"/>
                  </a:lnTo>
                  <a:cubicBezTo>
                    <a:pt x="924707" y="294546"/>
                    <a:pt x="911913" y="325433"/>
                    <a:pt x="889140" y="348206"/>
                  </a:cubicBezTo>
                  <a:cubicBezTo>
                    <a:pt x="866367" y="370980"/>
                    <a:pt x="835480" y="383774"/>
                    <a:pt x="803273" y="383774"/>
                  </a:cubicBezTo>
                  <a:lnTo>
                    <a:pt x="121434" y="383774"/>
                  </a:lnTo>
                  <a:cubicBezTo>
                    <a:pt x="89228" y="383774"/>
                    <a:pt x="58340" y="370980"/>
                    <a:pt x="35567" y="348206"/>
                  </a:cubicBezTo>
                  <a:cubicBezTo>
                    <a:pt x="12794" y="325433"/>
                    <a:pt x="0" y="294546"/>
                    <a:pt x="0" y="262340"/>
                  </a:cubicBezTo>
                  <a:lnTo>
                    <a:pt x="0" y="121434"/>
                  </a:lnTo>
                  <a:cubicBezTo>
                    <a:pt x="0" y="89228"/>
                    <a:pt x="12794" y="58340"/>
                    <a:pt x="35567" y="35567"/>
                  </a:cubicBezTo>
                  <a:cubicBezTo>
                    <a:pt x="58340" y="12794"/>
                    <a:pt x="89228" y="0"/>
                    <a:pt x="121434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85" name="TextBox 14"/>
            <p:cNvSpPr txBox="1"/>
            <p:nvPr/>
          </p:nvSpPr>
          <p:spPr>
            <a:xfrm>
              <a:off x="0" y="-38100"/>
              <a:ext cx="924707" cy="4218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" name="TextBox 3"/>
          <p:cNvSpPr txBox="1"/>
          <p:nvPr/>
        </p:nvSpPr>
        <p:spPr>
          <a:xfrm>
            <a:off x="318373" y="651252"/>
            <a:ext cx="4987726" cy="41883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3640"/>
              </a:lnSpc>
            </a:pPr>
            <a:r>
              <a:rPr lang="en-US" sz="2600" spc="-65" dirty="0">
                <a:solidFill>
                  <a:srgbClr val="202021"/>
                </a:solidFill>
                <a:latin typeface="Be Vietnam"/>
                <a:ea typeface="Be Vietnam"/>
                <a:cs typeface="Be Vietnam"/>
                <a:sym typeface="Be Vietnam"/>
              </a:rPr>
              <a:t>Lia </a:t>
            </a:r>
            <a:r>
              <a:rPr lang="en-US" sz="2600" spc="-65" dirty="0" err="1">
                <a:solidFill>
                  <a:srgbClr val="202021"/>
                </a:solidFill>
                <a:latin typeface="Be Vietnam"/>
                <a:ea typeface="Be Vietnam"/>
                <a:cs typeface="Be Vietnam"/>
                <a:sym typeface="Be Vietnam"/>
              </a:rPr>
              <a:t>Bisbiki</a:t>
            </a:r>
            <a:r>
              <a:rPr lang="en-US" sz="2600" spc="-65" dirty="0">
                <a:solidFill>
                  <a:srgbClr val="202021"/>
                </a:solidFill>
                <a:latin typeface="Be Vietnam"/>
                <a:ea typeface="Be Vietnam"/>
                <a:cs typeface="Be Vietnam"/>
                <a:sym typeface="Be Vietnam"/>
              </a:rPr>
              <a:t> - Coaching Programs </a:t>
            </a:r>
          </a:p>
        </p:txBody>
      </p:sp>
      <p:grpSp>
        <p:nvGrpSpPr>
          <p:cNvPr id="5" name="Group 5"/>
          <p:cNvGrpSpPr/>
          <p:nvPr/>
        </p:nvGrpSpPr>
        <p:grpSpPr>
          <a:xfrm>
            <a:off x="13069767" y="6030079"/>
            <a:ext cx="374336" cy="374336"/>
            <a:chOff x="0" y="0"/>
            <a:chExt cx="812800" cy="812800"/>
          </a:xfrm>
        </p:grpSpPr>
        <p:sp>
          <p:nvSpPr>
            <p:cNvPr id="6" name="Freeform 6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7" name="TextBox 7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11" name="TextBox 11"/>
          <p:cNvSpPr txBox="1"/>
          <p:nvPr/>
        </p:nvSpPr>
        <p:spPr>
          <a:xfrm>
            <a:off x="531939" y="1799551"/>
            <a:ext cx="3536006" cy="253915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9940"/>
              </a:lnSpc>
              <a:spcBef>
                <a:spcPct val="0"/>
              </a:spcBef>
            </a:pPr>
            <a:r>
              <a:rPr lang="en-US" sz="6600" b="1" spc="-177" dirty="0">
                <a:solidFill>
                  <a:srgbClr val="202021"/>
                </a:solidFill>
                <a:latin typeface="Big Shoulders Display Bold"/>
                <a:ea typeface="Big Shoulders Display Bold"/>
                <a:cs typeface="Big Shoulders Display Bold"/>
                <a:sym typeface="Big Shoulders Display Bold"/>
              </a:rPr>
              <a:t>COACHING FOR PMs </a:t>
            </a:r>
          </a:p>
        </p:txBody>
      </p:sp>
      <p:grpSp>
        <p:nvGrpSpPr>
          <p:cNvPr id="12" name="Group 12"/>
          <p:cNvGrpSpPr/>
          <p:nvPr/>
        </p:nvGrpSpPr>
        <p:grpSpPr>
          <a:xfrm>
            <a:off x="4298257" y="3009900"/>
            <a:ext cx="4693343" cy="1752600"/>
            <a:chOff x="0" y="0"/>
            <a:chExt cx="924707" cy="383774"/>
          </a:xfrm>
        </p:grpSpPr>
        <p:sp>
          <p:nvSpPr>
            <p:cNvPr id="13" name="Freeform 13"/>
            <p:cNvSpPr/>
            <p:nvPr/>
          </p:nvSpPr>
          <p:spPr>
            <a:xfrm>
              <a:off x="0" y="0"/>
              <a:ext cx="924707" cy="383774"/>
            </a:xfrm>
            <a:custGeom>
              <a:avLst/>
              <a:gdLst/>
              <a:ahLst/>
              <a:cxnLst/>
              <a:rect l="l" t="t" r="r" b="b"/>
              <a:pathLst>
                <a:path w="924707" h="383774">
                  <a:moveTo>
                    <a:pt x="121434" y="0"/>
                  </a:moveTo>
                  <a:lnTo>
                    <a:pt x="803273" y="0"/>
                  </a:lnTo>
                  <a:cubicBezTo>
                    <a:pt x="835480" y="0"/>
                    <a:pt x="866367" y="12794"/>
                    <a:pt x="889140" y="35567"/>
                  </a:cubicBezTo>
                  <a:cubicBezTo>
                    <a:pt x="911913" y="58340"/>
                    <a:pt x="924707" y="89228"/>
                    <a:pt x="924707" y="121434"/>
                  </a:cubicBezTo>
                  <a:lnTo>
                    <a:pt x="924707" y="262340"/>
                  </a:lnTo>
                  <a:cubicBezTo>
                    <a:pt x="924707" y="294546"/>
                    <a:pt x="911913" y="325433"/>
                    <a:pt x="889140" y="348206"/>
                  </a:cubicBezTo>
                  <a:cubicBezTo>
                    <a:pt x="866367" y="370980"/>
                    <a:pt x="835480" y="383774"/>
                    <a:pt x="803273" y="383774"/>
                  </a:cubicBezTo>
                  <a:lnTo>
                    <a:pt x="121434" y="383774"/>
                  </a:lnTo>
                  <a:cubicBezTo>
                    <a:pt x="89228" y="383774"/>
                    <a:pt x="58340" y="370980"/>
                    <a:pt x="35567" y="348206"/>
                  </a:cubicBezTo>
                  <a:cubicBezTo>
                    <a:pt x="12794" y="325433"/>
                    <a:pt x="0" y="294546"/>
                    <a:pt x="0" y="262340"/>
                  </a:cubicBezTo>
                  <a:lnTo>
                    <a:pt x="0" y="121434"/>
                  </a:lnTo>
                  <a:cubicBezTo>
                    <a:pt x="0" y="89228"/>
                    <a:pt x="12794" y="58340"/>
                    <a:pt x="35567" y="35567"/>
                  </a:cubicBezTo>
                  <a:cubicBezTo>
                    <a:pt x="58340" y="12794"/>
                    <a:pt x="89228" y="0"/>
                    <a:pt x="121434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14" name="TextBox 14"/>
            <p:cNvSpPr txBox="1"/>
            <p:nvPr/>
          </p:nvSpPr>
          <p:spPr>
            <a:xfrm>
              <a:off x="0" y="-38100"/>
              <a:ext cx="924707" cy="421874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>
                <a:solidFill>
                  <a:prstClr val="black"/>
                </a:solidFill>
              </a:endParaRPr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3189814" y="3474039"/>
            <a:ext cx="952622" cy="952622"/>
            <a:chOff x="0" y="0"/>
            <a:chExt cx="812800" cy="812800"/>
          </a:xfrm>
        </p:grpSpPr>
        <p:sp>
          <p:nvSpPr>
            <p:cNvPr id="28" name="Freeform 28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29" name="TextBox 2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30" name="Freeform 30"/>
          <p:cNvSpPr/>
          <p:nvPr/>
        </p:nvSpPr>
        <p:spPr>
          <a:xfrm>
            <a:off x="3488373" y="3772598"/>
            <a:ext cx="355505" cy="355505"/>
          </a:xfrm>
          <a:custGeom>
            <a:avLst/>
            <a:gdLst/>
            <a:ahLst/>
            <a:cxnLst/>
            <a:rect l="l" t="t" r="r" b="b"/>
            <a:pathLst>
              <a:path w="355505" h="355505">
                <a:moveTo>
                  <a:pt x="0" y="0"/>
                </a:moveTo>
                <a:lnTo>
                  <a:pt x="355505" y="0"/>
                </a:lnTo>
                <a:lnTo>
                  <a:pt x="355505" y="355504"/>
                </a:lnTo>
                <a:lnTo>
                  <a:pt x="0" y="35550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31" name="TextBox 31"/>
          <p:cNvSpPr txBox="1"/>
          <p:nvPr/>
        </p:nvSpPr>
        <p:spPr>
          <a:xfrm>
            <a:off x="14390892" y="846831"/>
            <a:ext cx="2868408" cy="4616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r">
              <a:lnSpc>
                <a:spcPts val="3640"/>
              </a:lnSpc>
            </a:pPr>
            <a:r>
              <a:rPr lang="en-US" sz="2600" spc="-65" dirty="0">
                <a:solidFill>
                  <a:srgbClr val="202021"/>
                </a:solidFill>
                <a:latin typeface="Be Vietnam"/>
                <a:ea typeface="Be Vietnam"/>
                <a:cs typeface="Be Vietnam"/>
                <a:sym typeface="Be Vietnam"/>
              </a:rPr>
              <a:t>@</a:t>
            </a:r>
            <a:r>
              <a:rPr lang="en-US" sz="2600" spc="-65" dirty="0" err="1">
                <a:solidFill>
                  <a:srgbClr val="202021"/>
                </a:solidFill>
                <a:latin typeface="Be Vietnam"/>
                <a:ea typeface="Be Vietnam"/>
                <a:cs typeface="Be Vietnam"/>
                <a:sym typeface="Be Vietnam"/>
              </a:rPr>
              <a:t>liabisbiki</a:t>
            </a:r>
            <a:endParaRPr lang="en-US" sz="2600" spc="-65" dirty="0">
              <a:solidFill>
                <a:srgbClr val="202021"/>
              </a:solidFill>
              <a:latin typeface="Be Vietnam"/>
              <a:ea typeface="Be Vietnam"/>
              <a:cs typeface="Be Vietnam"/>
              <a:sym typeface="Be Vietnam"/>
            </a:endParaRPr>
          </a:p>
        </p:txBody>
      </p:sp>
      <p:sp>
        <p:nvSpPr>
          <p:cNvPr id="36" name="TextBox 36"/>
          <p:cNvSpPr txBox="1"/>
          <p:nvPr/>
        </p:nvSpPr>
        <p:spPr>
          <a:xfrm>
            <a:off x="515798" y="6888045"/>
            <a:ext cx="3446602" cy="57708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494"/>
              </a:lnSpc>
            </a:pPr>
            <a:r>
              <a:rPr lang="en-US" sz="2200" b="1" spc="-54" dirty="0" err="1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Σε</a:t>
            </a:r>
            <a:r>
              <a:rPr lang="en-US" sz="2200" b="1" spc="-54" dirty="0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 π</a:t>
            </a:r>
            <a:r>
              <a:rPr lang="en-US" sz="2200" b="1" spc="-54" dirty="0" err="1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οιούς</a:t>
            </a:r>
            <a:r>
              <a:rPr lang="en-US" sz="2200" b="1" spc="-54" dirty="0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 απ</a:t>
            </a:r>
            <a:r>
              <a:rPr lang="en-US" sz="2200" b="1" spc="-54" dirty="0" err="1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εθύνετ</a:t>
            </a:r>
            <a:r>
              <a:rPr lang="en-US" sz="2200" b="1" spc="-54" dirty="0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αι 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3269696" y="6906654"/>
            <a:ext cx="5569504" cy="22452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468823" lvl="1" indent="-234412">
              <a:lnSpc>
                <a:spcPts val="4494"/>
              </a:lnSpc>
              <a:buFont typeface="Arial"/>
              <a:buChar char="•"/>
            </a:pPr>
            <a:r>
              <a:rPr lang="en-US" sz="2400" spc="-54" dirty="0">
                <a:solidFill>
                  <a:srgbClr val="202021"/>
                </a:solidFill>
                <a:ea typeface="Be Vietnam"/>
                <a:cs typeface="Be Vietnam"/>
                <a:sym typeface="Be Vietnam"/>
              </a:rPr>
              <a:t>Project Managers</a:t>
            </a:r>
            <a:endParaRPr lang="el-GR" sz="2400" spc="-54" dirty="0">
              <a:solidFill>
                <a:srgbClr val="202021"/>
              </a:solidFill>
              <a:ea typeface="Be Vietnam"/>
              <a:cs typeface="Be Vietnam"/>
              <a:sym typeface="Be Vietnam"/>
            </a:endParaRPr>
          </a:p>
          <a:p>
            <a:pPr marL="468823" lvl="1" indent="-234412">
              <a:lnSpc>
                <a:spcPts val="4494"/>
              </a:lnSpc>
              <a:buFont typeface="Arial"/>
              <a:buChar char="•"/>
            </a:pPr>
            <a:r>
              <a:rPr lang="en-US" sz="2400" spc="-54" dirty="0">
                <a:solidFill>
                  <a:srgbClr val="202021"/>
                </a:solidFill>
                <a:ea typeface="Be Vietnam"/>
                <a:cs typeface="Be Vietnam"/>
                <a:sym typeface="Be Vietnam"/>
              </a:rPr>
              <a:t>Project Teams </a:t>
            </a:r>
          </a:p>
          <a:p>
            <a:pPr marL="468823" lvl="1" indent="-234412">
              <a:lnSpc>
                <a:spcPts val="4494"/>
              </a:lnSpc>
              <a:buFont typeface="Arial"/>
              <a:buChar char="•"/>
            </a:pPr>
            <a:r>
              <a:rPr lang="en-US" sz="2400" spc="-54" dirty="0">
                <a:solidFill>
                  <a:srgbClr val="202021"/>
                </a:solidFill>
                <a:ea typeface="Be Vietnam"/>
                <a:cs typeface="Be Vietnam"/>
                <a:sym typeface="Be Vietnam"/>
              </a:rPr>
              <a:t>O</a:t>
            </a:r>
            <a:r>
              <a:rPr lang="el-GR" sz="2400" spc="-54" dirty="0" err="1">
                <a:solidFill>
                  <a:srgbClr val="202021"/>
                </a:solidFill>
                <a:ea typeface="Be Vietnam"/>
                <a:cs typeface="Be Vietnam"/>
                <a:sym typeface="Be Vietnam"/>
              </a:rPr>
              <a:t>μάδες</a:t>
            </a:r>
            <a:r>
              <a:rPr lang="el-GR" sz="2400" spc="-54" dirty="0">
                <a:solidFill>
                  <a:srgbClr val="202021"/>
                </a:solidFill>
                <a:ea typeface="Be Vietnam"/>
                <a:cs typeface="Be Vietnam"/>
                <a:sym typeface="Be Vietnam"/>
              </a:rPr>
              <a:t> εργασίας</a:t>
            </a:r>
          </a:p>
          <a:p>
            <a:pPr marL="468823" lvl="1" indent="-234412">
              <a:lnSpc>
                <a:spcPts val="4494"/>
              </a:lnSpc>
              <a:buFont typeface="Arial"/>
              <a:buChar char="•"/>
            </a:pPr>
            <a:r>
              <a:rPr lang="en-US" sz="2400" spc="-54" dirty="0">
                <a:solidFill>
                  <a:srgbClr val="202021"/>
                </a:solidFill>
                <a:ea typeface="Be Vietnam"/>
                <a:cs typeface="Be Vietnam"/>
                <a:sym typeface="Be Vietnam"/>
              </a:rPr>
              <a:t>PMO members (Project Office) 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4414606" y="3190354"/>
            <a:ext cx="4714454" cy="138499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59"/>
              </a:lnSpc>
              <a:spcBef>
                <a:spcPct val="0"/>
              </a:spcBef>
            </a:pP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e Vietnam"/>
                <a:cs typeface="Be Vietnam"/>
              </a:rPr>
              <a:t>  E</a:t>
            </a:r>
            <a:r>
              <a:rPr lang="el-GR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e Vietnam"/>
                <a:cs typeface="Be Vietnam"/>
              </a:rPr>
              <a:t>κπαίδευση</a:t>
            </a:r>
            <a:r>
              <a:rPr lang="el-G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e Vietnam"/>
                <a:cs typeface="Be Vietnam"/>
              </a:rPr>
              <a:t> 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e Vietnam"/>
                <a:cs typeface="Be Vietnam"/>
              </a:rPr>
              <a:t> (</a:t>
            </a:r>
            <a:r>
              <a:rPr lang="el-G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e Vietnam"/>
                <a:cs typeface="Be Vietnam"/>
              </a:rPr>
              <a:t>διήμερη)</a:t>
            </a:r>
            <a:r>
              <a:rPr lang="el-GR" sz="2200" dirty="0">
                <a:solidFill>
                  <a:schemeClr val="bg1"/>
                </a:solidFill>
                <a:ea typeface="Be Vietnam"/>
                <a:cs typeface="Be Vietnam"/>
              </a:rPr>
              <a:t> σε </a:t>
            </a:r>
          </a:p>
          <a:p>
            <a:pPr>
              <a:lnSpc>
                <a:spcPts val="2659"/>
              </a:lnSpc>
              <a:spcBef>
                <a:spcPct val="0"/>
              </a:spcBef>
            </a:pP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  </a:t>
            </a:r>
            <a:r>
              <a:rPr lang="el-GR" sz="2200" dirty="0">
                <a:solidFill>
                  <a:schemeClr val="bg1"/>
                </a:solidFill>
                <a:ea typeface="Be Vietnam"/>
                <a:cs typeface="Be Vietnam"/>
              </a:rPr>
              <a:t>α) Μεθοδολογίες </a:t>
            </a: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Project Management</a:t>
            </a:r>
            <a:endParaRPr lang="el-GR" sz="2200" dirty="0">
              <a:solidFill>
                <a:schemeClr val="bg1"/>
              </a:solidFill>
              <a:ea typeface="Be Vietnam"/>
              <a:cs typeface="Be Vietnam"/>
            </a:endParaRPr>
          </a:p>
          <a:p>
            <a:pPr>
              <a:lnSpc>
                <a:spcPts val="2659"/>
              </a:lnSpc>
              <a:spcBef>
                <a:spcPct val="0"/>
              </a:spcBef>
            </a:pP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  </a:t>
            </a:r>
            <a:r>
              <a:rPr lang="el-GR" sz="2200" dirty="0">
                <a:solidFill>
                  <a:schemeClr val="bg1"/>
                </a:solidFill>
                <a:ea typeface="Be Vietnam"/>
                <a:cs typeface="Be Vietnam"/>
              </a:rPr>
              <a:t>β) </a:t>
            </a: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PM as an Agile Coach</a:t>
            </a:r>
          </a:p>
          <a:p>
            <a:pPr>
              <a:lnSpc>
                <a:spcPts val="2659"/>
              </a:lnSpc>
              <a:spcBef>
                <a:spcPct val="0"/>
              </a:spcBef>
            </a:pP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 </a:t>
            </a:r>
            <a:r>
              <a:rPr lang="el-GR" sz="2200" dirty="0">
                <a:solidFill>
                  <a:schemeClr val="bg1"/>
                </a:solidFill>
                <a:ea typeface="Be Vietnam"/>
                <a:cs typeface="Be Vietnam"/>
              </a:rPr>
              <a:t> γ) Μ</a:t>
            </a:r>
            <a:r>
              <a:rPr lang="en-US" sz="2200" dirty="0" err="1">
                <a:solidFill>
                  <a:schemeClr val="bg1"/>
                </a:solidFill>
                <a:ea typeface="Be Vietnam"/>
                <a:cs typeface="Be Vietnam"/>
              </a:rPr>
              <a:t>eetings</a:t>
            </a: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 – Retrospective</a:t>
            </a:r>
          </a:p>
        </p:txBody>
      </p:sp>
      <p:sp>
        <p:nvSpPr>
          <p:cNvPr id="52" name="Διπλωμένη γωνία 51"/>
          <p:cNvSpPr/>
          <p:nvPr/>
        </p:nvSpPr>
        <p:spPr>
          <a:xfrm>
            <a:off x="12746343" y="4541408"/>
            <a:ext cx="2651485" cy="1866708"/>
          </a:xfrm>
          <a:prstGeom prst="foldedCorner">
            <a:avLst>
              <a:gd name="adj" fmla="val 35706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2"/>
            </a:pPr>
            <a:endParaRPr lang="el-GR" sz="1300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2"/>
            </a:pPr>
            <a:endParaRPr lang="en-US" i="1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2"/>
            </a:pPr>
            <a:r>
              <a:rPr lang="el-GR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Εκπαιδευτικό Υλικό </a:t>
            </a:r>
            <a:r>
              <a:rPr lang="en-US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Project Management</a:t>
            </a:r>
            <a:endParaRPr lang="el-GR" i="1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2"/>
            </a:pPr>
            <a:r>
              <a:rPr lang="en-US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Y</a:t>
            </a:r>
            <a:r>
              <a:rPr lang="el-GR" i="1" dirty="0" err="1">
                <a:solidFill>
                  <a:sysClr val="windowText" lastClr="000000"/>
                </a:solidFill>
                <a:sym typeface="Wingdings" panose="05000000000000000000" pitchFamily="2" charset="2"/>
              </a:rPr>
              <a:t>λικό</a:t>
            </a:r>
            <a:r>
              <a:rPr lang="el-GR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 </a:t>
            </a:r>
            <a:r>
              <a:rPr lang="en-US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Coaching</a:t>
            </a:r>
          </a:p>
          <a:p>
            <a:pPr marL="285750" indent="-285750">
              <a:buFont typeface="Wingdings" panose="05000000000000000000" pitchFamily="2" charset="2"/>
              <a:buChar char="2"/>
            </a:pPr>
            <a:r>
              <a:rPr lang="en-US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Workbooks, e-books  </a:t>
            </a:r>
            <a:endParaRPr lang="el-GR" i="1" dirty="0">
              <a:solidFill>
                <a:sysClr val="windowText" lastClr="000000"/>
              </a:solidFill>
              <a:sym typeface="Wingdings" panose="05000000000000000000" pitchFamily="2" charset="2"/>
            </a:endParaRPr>
          </a:p>
          <a:p>
            <a:pPr marL="285750" indent="-285750">
              <a:buFont typeface="Wingdings" panose="05000000000000000000" pitchFamily="2" charset="2"/>
              <a:buChar char="2"/>
            </a:pPr>
            <a:r>
              <a:rPr lang="en-US" i="1" dirty="0">
                <a:solidFill>
                  <a:sysClr val="windowText" lastClr="000000"/>
                </a:solidFill>
                <a:sym typeface="Wingdings" panose="05000000000000000000" pitchFamily="2" charset="2"/>
              </a:rPr>
              <a:t>Case studies </a:t>
            </a:r>
            <a:endParaRPr lang="el-GR" i="1" dirty="0">
              <a:solidFill>
                <a:sysClr val="windowText" lastClr="000000"/>
              </a:solidFill>
            </a:endParaRPr>
          </a:p>
        </p:txBody>
      </p:sp>
      <p:grpSp>
        <p:nvGrpSpPr>
          <p:cNvPr id="50" name="Group 15"/>
          <p:cNvGrpSpPr/>
          <p:nvPr/>
        </p:nvGrpSpPr>
        <p:grpSpPr>
          <a:xfrm>
            <a:off x="8824975" y="7032086"/>
            <a:ext cx="3006806" cy="1142096"/>
            <a:chOff x="-140613" y="-38100"/>
            <a:chExt cx="1069760" cy="260956"/>
          </a:xfrm>
        </p:grpSpPr>
        <p:sp>
          <p:nvSpPr>
            <p:cNvPr id="57" name="Freeform 16"/>
            <p:cNvSpPr/>
            <p:nvPr/>
          </p:nvSpPr>
          <p:spPr>
            <a:xfrm>
              <a:off x="-140613" y="0"/>
              <a:ext cx="1069760" cy="199708"/>
            </a:xfrm>
            <a:custGeom>
              <a:avLst/>
              <a:gdLst/>
              <a:ahLst/>
              <a:cxnLst/>
              <a:rect l="l" t="t" r="r" b="b"/>
              <a:pathLst>
                <a:path w="929147" h="222856">
                  <a:moveTo>
                    <a:pt x="111428" y="0"/>
                  </a:moveTo>
                  <a:lnTo>
                    <a:pt x="817720" y="0"/>
                  </a:lnTo>
                  <a:cubicBezTo>
                    <a:pt x="847272" y="0"/>
                    <a:pt x="875614" y="11740"/>
                    <a:pt x="896511" y="32636"/>
                  </a:cubicBezTo>
                  <a:cubicBezTo>
                    <a:pt x="917408" y="53533"/>
                    <a:pt x="929147" y="81875"/>
                    <a:pt x="929147" y="111428"/>
                  </a:cubicBezTo>
                  <a:lnTo>
                    <a:pt x="929147" y="111428"/>
                  </a:lnTo>
                  <a:cubicBezTo>
                    <a:pt x="929147" y="140980"/>
                    <a:pt x="917408" y="169323"/>
                    <a:pt x="896511" y="190219"/>
                  </a:cubicBezTo>
                  <a:cubicBezTo>
                    <a:pt x="875614" y="211116"/>
                    <a:pt x="847272" y="222856"/>
                    <a:pt x="817720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rnd">
              <a:solidFill>
                <a:srgbClr val="7C9458"/>
              </a:solidFill>
              <a:prstDash val="solid"/>
              <a:round/>
            </a:ln>
          </p:spPr>
        </p:sp>
        <p:sp>
          <p:nvSpPr>
            <p:cNvPr id="58" name="TextBox 17"/>
            <p:cNvSpPr txBox="1"/>
            <p:nvPr/>
          </p:nvSpPr>
          <p:spPr>
            <a:xfrm>
              <a:off x="0" y="-38100"/>
              <a:ext cx="92914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grpSp>
        <p:nvGrpSpPr>
          <p:cNvPr id="59" name="Group 18"/>
          <p:cNvGrpSpPr/>
          <p:nvPr/>
        </p:nvGrpSpPr>
        <p:grpSpPr>
          <a:xfrm>
            <a:off x="11881225" y="7198834"/>
            <a:ext cx="2706925" cy="881480"/>
            <a:chOff x="0" y="0"/>
            <a:chExt cx="929147" cy="222856"/>
          </a:xfrm>
        </p:grpSpPr>
        <p:sp>
          <p:nvSpPr>
            <p:cNvPr id="60" name="Freeform 19"/>
            <p:cNvSpPr/>
            <p:nvPr/>
          </p:nvSpPr>
          <p:spPr>
            <a:xfrm>
              <a:off x="0" y="0"/>
              <a:ext cx="929147" cy="222856"/>
            </a:xfrm>
            <a:custGeom>
              <a:avLst/>
              <a:gdLst/>
              <a:ahLst/>
              <a:cxnLst/>
              <a:rect l="l" t="t" r="r" b="b"/>
              <a:pathLst>
                <a:path w="929147" h="222856">
                  <a:moveTo>
                    <a:pt x="111428" y="0"/>
                  </a:moveTo>
                  <a:lnTo>
                    <a:pt x="817720" y="0"/>
                  </a:lnTo>
                  <a:cubicBezTo>
                    <a:pt x="847272" y="0"/>
                    <a:pt x="875614" y="11740"/>
                    <a:pt x="896511" y="32636"/>
                  </a:cubicBezTo>
                  <a:cubicBezTo>
                    <a:pt x="917408" y="53533"/>
                    <a:pt x="929147" y="81875"/>
                    <a:pt x="929147" y="111428"/>
                  </a:cubicBezTo>
                  <a:lnTo>
                    <a:pt x="929147" y="111428"/>
                  </a:lnTo>
                  <a:cubicBezTo>
                    <a:pt x="929147" y="140980"/>
                    <a:pt x="917408" y="169323"/>
                    <a:pt x="896511" y="190219"/>
                  </a:cubicBezTo>
                  <a:cubicBezTo>
                    <a:pt x="875614" y="211116"/>
                    <a:pt x="847272" y="222856"/>
                    <a:pt x="817720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61" name="TextBox 20"/>
            <p:cNvSpPr txBox="1"/>
            <p:nvPr/>
          </p:nvSpPr>
          <p:spPr>
            <a:xfrm>
              <a:off x="0" y="-38100"/>
              <a:ext cx="92914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grpSp>
        <p:nvGrpSpPr>
          <p:cNvPr id="62" name="Group 21"/>
          <p:cNvGrpSpPr/>
          <p:nvPr/>
        </p:nvGrpSpPr>
        <p:grpSpPr>
          <a:xfrm>
            <a:off x="14567678" y="7267674"/>
            <a:ext cx="2514836" cy="803214"/>
            <a:chOff x="0" y="0"/>
            <a:chExt cx="929147" cy="222856"/>
          </a:xfrm>
        </p:grpSpPr>
        <p:sp>
          <p:nvSpPr>
            <p:cNvPr id="63" name="Freeform 22"/>
            <p:cNvSpPr/>
            <p:nvPr/>
          </p:nvSpPr>
          <p:spPr>
            <a:xfrm>
              <a:off x="0" y="0"/>
              <a:ext cx="929147" cy="222856"/>
            </a:xfrm>
            <a:custGeom>
              <a:avLst/>
              <a:gdLst/>
              <a:ahLst/>
              <a:cxnLst/>
              <a:rect l="l" t="t" r="r" b="b"/>
              <a:pathLst>
                <a:path w="929147" h="222856">
                  <a:moveTo>
                    <a:pt x="111428" y="0"/>
                  </a:moveTo>
                  <a:lnTo>
                    <a:pt x="817720" y="0"/>
                  </a:lnTo>
                  <a:cubicBezTo>
                    <a:pt x="847272" y="0"/>
                    <a:pt x="875614" y="11740"/>
                    <a:pt x="896511" y="32636"/>
                  </a:cubicBezTo>
                  <a:cubicBezTo>
                    <a:pt x="917408" y="53533"/>
                    <a:pt x="929147" y="81875"/>
                    <a:pt x="929147" y="111428"/>
                  </a:cubicBezTo>
                  <a:lnTo>
                    <a:pt x="929147" y="111428"/>
                  </a:lnTo>
                  <a:cubicBezTo>
                    <a:pt x="929147" y="140980"/>
                    <a:pt x="917408" y="169323"/>
                    <a:pt x="896511" y="190219"/>
                  </a:cubicBezTo>
                  <a:cubicBezTo>
                    <a:pt x="875614" y="211116"/>
                    <a:pt x="847272" y="222856"/>
                    <a:pt x="817720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rnd">
              <a:solidFill>
                <a:srgbClr val="7C9458"/>
              </a:solidFill>
              <a:prstDash val="solid"/>
              <a:round/>
            </a:ln>
          </p:spPr>
        </p:sp>
        <p:sp>
          <p:nvSpPr>
            <p:cNvPr id="64" name="TextBox 23"/>
            <p:cNvSpPr txBox="1"/>
            <p:nvPr/>
          </p:nvSpPr>
          <p:spPr>
            <a:xfrm>
              <a:off x="0" y="-38100"/>
              <a:ext cx="92914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grpSp>
        <p:nvGrpSpPr>
          <p:cNvPr id="65" name="Group 24"/>
          <p:cNvGrpSpPr/>
          <p:nvPr/>
        </p:nvGrpSpPr>
        <p:grpSpPr>
          <a:xfrm>
            <a:off x="9477905" y="8240554"/>
            <a:ext cx="3277537" cy="865346"/>
            <a:chOff x="0" y="0"/>
            <a:chExt cx="1341087" cy="222856"/>
          </a:xfrm>
        </p:grpSpPr>
        <p:sp>
          <p:nvSpPr>
            <p:cNvPr id="66" name="Freeform 25"/>
            <p:cNvSpPr/>
            <p:nvPr/>
          </p:nvSpPr>
          <p:spPr>
            <a:xfrm>
              <a:off x="0" y="0"/>
              <a:ext cx="1341087" cy="222856"/>
            </a:xfrm>
            <a:custGeom>
              <a:avLst/>
              <a:gdLst/>
              <a:ahLst/>
              <a:cxnLst/>
              <a:rect l="l" t="t" r="r" b="b"/>
              <a:pathLst>
                <a:path w="1341087" h="222856">
                  <a:moveTo>
                    <a:pt x="111428" y="0"/>
                  </a:moveTo>
                  <a:lnTo>
                    <a:pt x="1229659" y="0"/>
                  </a:lnTo>
                  <a:cubicBezTo>
                    <a:pt x="1259212" y="0"/>
                    <a:pt x="1287554" y="11740"/>
                    <a:pt x="1308450" y="32636"/>
                  </a:cubicBezTo>
                  <a:cubicBezTo>
                    <a:pt x="1329347" y="53533"/>
                    <a:pt x="1341087" y="81875"/>
                    <a:pt x="1341087" y="111428"/>
                  </a:cubicBezTo>
                  <a:lnTo>
                    <a:pt x="1341087" y="111428"/>
                  </a:lnTo>
                  <a:cubicBezTo>
                    <a:pt x="1341087" y="140980"/>
                    <a:pt x="1329347" y="169323"/>
                    <a:pt x="1308450" y="190219"/>
                  </a:cubicBezTo>
                  <a:cubicBezTo>
                    <a:pt x="1287554" y="211116"/>
                    <a:pt x="1259212" y="222856"/>
                    <a:pt x="1229659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67" name="TextBox 26"/>
            <p:cNvSpPr txBox="1"/>
            <p:nvPr/>
          </p:nvSpPr>
          <p:spPr>
            <a:xfrm>
              <a:off x="0" y="-38100"/>
              <a:ext cx="134108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sp>
        <p:nvSpPr>
          <p:cNvPr id="68" name="TextBox 32"/>
          <p:cNvSpPr txBox="1"/>
          <p:nvPr/>
        </p:nvSpPr>
        <p:spPr>
          <a:xfrm>
            <a:off x="8824975" y="7244375"/>
            <a:ext cx="3006806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sz="2000" dirty="0">
                <a:ea typeface="Be Vietnam"/>
                <a:cs typeface="Be Vietnam"/>
                <a:sym typeface="Be Vietnam"/>
              </a:rPr>
              <a:t>Σύνοψη βασικών </a:t>
            </a:r>
            <a:r>
              <a:rPr lang="el-GR" sz="2000" dirty="0" err="1">
                <a:ea typeface="Be Vietnam"/>
                <a:cs typeface="Be Vietnam"/>
                <a:sym typeface="Be Vietnam"/>
              </a:rPr>
              <a:t>μεθδολογιών</a:t>
            </a:r>
            <a:r>
              <a:rPr lang="el-GR" sz="2000" dirty="0">
                <a:ea typeface="Be Vietnam"/>
                <a:cs typeface="Be Vietnam"/>
                <a:sym typeface="Be Vietnam"/>
              </a:rPr>
              <a:t> ΡΜ</a:t>
            </a:r>
            <a:endParaRPr lang="en-US" sz="2000" dirty="0">
              <a:ea typeface="Be Vietnam"/>
              <a:cs typeface="Be Vietnam"/>
              <a:sym typeface="Be Vietnam"/>
            </a:endParaRPr>
          </a:p>
        </p:txBody>
      </p:sp>
      <p:sp>
        <p:nvSpPr>
          <p:cNvPr id="69" name="TextBox 33"/>
          <p:cNvSpPr txBox="1"/>
          <p:nvPr/>
        </p:nvSpPr>
        <p:spPr>
          <a:xfrm>
            <a:off x="11963400" y="7293325"/>
            <a:ext cx="2570422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sz="2000" dirty="0">
                <a:ea typeface="Be Vietnam"/>
                <a:cs typeface="Be Vietnam"/>
                <a:sym typeface="Be Vietnam"/>
              </a:rPr>
              <a:t>Επαφή με την εφαρμογή του </a:t>
            </a:r>
            <a:r>
              <a:rPr lang="en-US" sz="2000" dirty="0">
                <a:ea typeface="Be Vietnam"/>
                <a:cs typeface="Be Vietnam"/>
                <a:sym typeface="Be Vietnam"/>
              </a:rPr>
              <a:t>coaching</a:t>
            </a:r>
          </a:p>
        </p:txBody>
      </p:sp>
      <p:sp>
        <p:nvSpPr>
          <p:cNvPr id="70" name="TextBox 34"/>
          <p:cNvSpPr txBox="1"/>
          <p:nvPr/>
        </p:nvSpPr>
        <p:spPr>
          <a:xfrm>
            <a:off x="14527395" y="7344668"/>
            <a:ext cx="2700253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sz="2000" dirty="0">
                <a:ea typeface="Be Vietnam"/>
                <a:cs typeface="Be Vietnam"/>
                <a:sym typeface="Be Vietnam"/>
              </a:rPr>
              <a:t>Ενίσχυση Δεξιοτήτων Ηγεσίας </a:t>
            </a:r>
            <a:endParaRPr lang="en-US" sz="2000" dirty="0">
              <a:ea typeface="Be Vietnam"/>
              <a:cs typeface="Be Vietnam"/>
              <a:sym typeface="Be Vietnam"/>
            </a:endParaRPr>
          </a:p>
        </p:txBody>
      </p:sp>
      <p:sp>
        <p:nvSpPr>
          <p:cNvPr id="71" name="TextBox 35"/>
          <p:cNvSpPr txBox="1"/>
          <p:nvPr/>
        </p:nvSpPr>
        <p:spPr>
          <a:xfrm>
            <a:off x="9674396" y="8313609"/>
            <a:ext cx="3081046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sz="2000" dirty="0">
                <a:ea typeface="Be Vietnam"/>
                <a:cs typeface="Be Vietnam"/>
                <a:sym typeface="Be Vietnam"/>
              </a:rPr>
              <a:t>Πρακτική εφαρμογή πάνω σε εργαλεία </a:t>
            </a:r>
            <a:r>
              <a:rPr lang="en-US" sz="2000" dirty="0">
                <a:ea typeface="Be Vietnam"/>
                <a:cs typeface="Be Vietnam"/>
                <a:sym typeface="Be Vietnam"/>
              </a:rPr>
              <a:t>Coaching </a:t>
            </a:r>
          </a:p>
        </p:txBody>
      </p:sp>
      <p:sp>
        <p:nvSpPr>
          <p:cNvPr id="72" name="TextBox 37"/>
          <p:cNvSpPr txBox="1"/>
          <p:nvPr/>
        </p:nvSpPr>
        <p:spPr>
          <a:xfrm>
            <a:off x="9421372" y="6667500"/>
            <a:ext cx="2102621" cy="50731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494"/>
              </a:lnSpc>
            </a:pPr>
            <a:r>
              <a:rPr lang="en-US" sz="2200" b="1" spc="-54" dirty="0" err="1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Οφέλη</a:t>
            </a:r>
            <a:r>
              <a:rPr lang="en-US" sz="2200" b="1" spc="-54" dirty="0">
                <a:solidFill>
                  <a:srgbClr val="202021"/>
                </a:solidFill>
                <a:ea typeface="Be Vietnam Ultra-Bold"/>
                <a:cs typeface="Be Vietnam Ultra-Bold"/>
                <a:sym typeface="Be Vietnam Ultra-Bold"/>
              </a:rPr>
              <a:t>: </a:t>
            </a:r>
          </a:p>
        </p:txBody>
      </p:sp>
      <p:grpSp>
        <p:nvGrpSpPr>
          <p:cNvPr id="73" name="Group 21"/>
          <p:cNvGrpSpPr/>
          <p:nvPr/>
        </p:nvGrpSpPr>
        <p:grpSpPr>
          <a:xfrm>
            <a:off x="13013148" y="8322426"/>
            <a:ext cx="3750852" cy="803214"/>
            <a:chOff x="0" y="0"/>
            <a:chExt cx="929147" cy="222856"/>
          </a:xfrm>
        </p:grpSpPr>
        <p:sp>
          <p:nvSpPr>
            <p:cNvPr id="74" name="Freeform 22"/>
            <p:cNvSpPr/>
            <p:nvPr/>
          </p:nvSpPr>
          <p:spPr>
            <a:xfrm>
              <a:off x="0" y="0"/>
              <a:ext cx="929147" cy="222856"/>
            </a:xfrm>
            <a:custGeom>
              <a:avLst/>
              <a:gdLst/>
              <a:ahLst/>
              <a:cxnLst/>
              <a:rect l="l" t="t" r="r" b="b"/>
              <a:pathLst>
                <a:path w="929147" h="222856">
                  <a:moveTo>
                    <a:pt x="111428" y="0"/>
                  </a:moveTo>
                  <a:lnTo>
                    <a:pt x="817720" y="0"/>
                  </a:lnTo>
                  <a:cubicBezTo>
                    <a:pt x="847272" y="0"/>
                    <a:pt x="875614" y="11740"/>
                    <a:pt x="896511" y="32636"/>
                  </a:cubicBezTo>
                  <a:cubicBezTo>
                    <a:pt x="917408" y="53533"/>
                    <a:pt x="929147" y="81875"/>
                    <a:pt x="929147" y="111428"/>
                  </a:cubicBezTo>
                  <a:lnTo>
                    <a:pt x="929147" y="111428"/>
                  </a:lnTo>
                  <a:cubicBezTo>
                    <a:pt x="929147" y="140980"/>
                    <a:pt x="917408" y="169323"/>
                    <a:pt x="896511" y="190219"/>
                  </a:cubicBezTo>
                  <a:cubicBezTo>
                    <a:pt x="875614" y="211116"/>
                    <a:pt x="847272" y="222856"/>
                    <a:pt x="817720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rnd">
              <a:solidFill>
                <a:srgbClr val="7C9458"/>
              </a:solidFill>
              <a:prstDash val="solid"/>
              <a:round/>
            </a:ln>
          </p:spPr>
        </p:sp>
        <p:sp>
          <p:nvSpPr>
            <p:cNvPr id="75" name="TextBox 23"/>
            <p:cNvSpPr txBox="1"/>
            <p:nvPr/>
          </p:nvSpPr>
          <p:spPr>
            <a:xfrm>
              <a:off x="0" y="-38100"/>
              <a:ext cx="92914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sp>
        <p:nvSpPr>
          <p:cNvPr id="77" name="Freeform 19"/>
          <p:cNvSpPr/>
          <p:nvPr/>
        </p:nvSpPr>
        <p:spPr>
          <a:xfrm>
            <a:off x="11949476" y="9273582"/>
            <a:ext cx="2509667" cy="881480"/>
          </a:xfrm>
          <a:custGeom>
            <a:avLst/>
            <a:gdLst/>
            <a:ahLst/>
            <a:cxnLst/>
            <a:rect l="l" t="t" r="r" b="b"/>
            <a:pathLst>
              <a:path w="929147" h="222856">
                <a:moveTo>
                  <a:pt x="111428" y="0"/>
                </a:moveTo>
                <a:lnTo>
                  <a:pt x="817720" y="0"/>
                </a:lnTo>
                <a:cubicBezTo>
                  <a:pt x="847272" y="0"/>
                  <a:pt x="875614" y="11740"/>
                  <a:pt x="896511" y="32636"/>
                </a:cubicBezTo>
                <a:cubicBezTo>
                  <a:pt x="917408" y="53533"/>
                  <a:pt x="929147" y="81875"/>
                  <a:pt x="929147" y="111428"/>
                </a:cubicBezTo>
                <a:lnTo>
                  <a:pt x="929147" y="111428"/>
                </a:lnTo>
                <a:cubicBezTo>
                  <a:pt x="929147" y="140980"/>
                  <a:pt x="917408" y="169323"/>
                  <a:pt x="896511" y="190219"/>
                </a:cubicBezTo>
                <a:cubicBezTo>
                  <a:pt x="875614" y="211116"/>
                  <a:pt x="847272" y="222856"/>
                  <a:pt x="817720" y="222856"/>
                </a:cubicBezTo>
                <a:lnTo>
                  <a:pt x="111428" y="222856"/>
                </a:lnTo>
                <a:cubicBezTo>
                  <a:pt x="81875" y="222856"/>
                  <a:pt x="53533" y="211116"/>
                  <a:pt x="32636" y="190219"/>
                </a:cubicBezTo>
                <a:cubicBezTo>
                  <a:pt x="11740" y="169323"/>
                  <a:pt x="0" y="140980"/>
                  <a:pt x="0" y="111428"/>
                </a:cubicBezTo>
                <a:lnTo>
                  <a:pt x="0" y="111428"/>
                </a:lnTo>
                <a:cubicBezTo>
                  <a:pt x="0" y="81875"/>
                  <a:pt x="11740" y="53533"/>
                  <a:pt x="32636" y="32636"/>
                </a:cubicBezTo>
                <a:cubicBezTo>
                  <a:pt x="53533" y="11740"/>
                  <a:pt x="81875" y="0"/>
                  <a:pt x="111428" y="0"/>
                </a:cubicBezTo>
                <a:close/>
              </a:path>
            </a:pathLst>
          </a:custGeom>
          <a:solidFill>
            <a:srgbClr val="7C9458"/>
          </a:solidFill>
        </p:spPr>
      </p:sp>
      <p:sp>
        <p:nvSpPr>
          <p:cNvPr id="78" name="TextBox 33"/>
          <p:cNvSpPr txBox="1"/>
          <p:nvPr/>
        </p:nvSpPr>
        <p:spPr>
          <a:xfrm>
            <a:off x="12017728" y="9511056"/>
            <a:ext cx="2373164" cy="3273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sz="2000" dirty="0">
                <a:ea typeface="Be Vietnam"/>
                <a:cs typeface="Be Vietnam"/>
                <a:sym typeface="Be Vietnam"/>
              </a:rPr>
              <a:t>Ομαδική συνεργασία</a:t>
            </a:r>
            <a:endParaRPr lang="en-US" sz="2000" dirty="0">
              <a:ea typeface="Be Vietnam"/>
              <a:cs typeface="Be Vietnam"/>
              <a:sym typeface="Be Vietnam"/>
            </a:endParaRPr>
          </a:p>
        </p:txBody>
      </p:sp>
      <p:grpSp>
        <p:nvGrpSpPr>
          <p:cNvPr id="79" name="Group 27"/>
          <p:cNvGrpSpPr/>
          <p:nvPr/>
        </p:nvGrpSpPr>
        <p:grpSpPr>
          <a:xfrm>
            <a:off x="3154848" y="5262343"/>
            <a:ext cx="952622" cy="952622"/>
            <a:chOff x="0" y="0"/>
            <a:chExt cx="812800" cy="812800"/>
          </a:xfrm>
        </p:grpSpPr>
        <p:sp>
          <p:nvSpPr>
            <p:cNvPr id="80" name="Freeform 28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81" name="TextBox 29"/>
            <p:cNvSpPr txBox="1"/>
            <p:nvPr/>
          </p:nvSpPr>
          <p:spPr>
            <a:xfrm>
              <a:off x="76200" y="38100"/>
              <a:ext cx="660400" cy="698500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</a:pPr>
              <a:endParaRPr>
                <a:solidFill>
                  <a:prstClr val="black"/>
                </a:solidFill>
              </a:endParaRPr>
            </a:p>
          </p:txBody>
        </p:sp>
      </p:grpSp>
      <p:sp>
        <p:nvSpPr>
          <p:cNvPr id="82" name="TextBox 39"/>
          <p:cNvSpPr txBox="1"/>
          <p:nvPr/>
        </p:nvSpPr>
        <p:spPr>
          <a:xfrm>
            <a:off x="4379640" y="4978658"/>
            <a:ext cx="4805594" cy="207749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2659"/>
              </a:lnSpc>
              <a:spcBef>
                <a:spcPct val="0"/>
              </a:spcBef>
            </a:pPr>
            <a:r>
              <a:rPr lang="en-US" sz="2200" b="1" dirty="0">
                <a:solidFill>
                  <a:schemeClr val="bg1"/>
                </a:solidFill>
                <a:ea typeface="Be Vietnam"/>
                <a:cs typeface="Be Vietnam"/>
                <a:sym typeface="Be Vietnam"/>
              </a:rPr>
              <a:t>   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e Vietnam"/>
                <a:cs typeface="Be Vietnam"/>
              </a:rPr>
              <a:t>E</a:t>
            </a:r>
            <a:r>
              <a:rPr lang="el-GR" sz="2200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e Vietnam"/>
                <a:cs typeface="Be Vietnam"/>
              </a:rPr>
              <a:t>κπαίδευση</a:t>
            </a:r>
            <a:r>
              <a:rPr lang="el-G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e Vietnam"/>
                <a:cs typeface="Be Vietnam"/>
              </a:rPr>
              <a:t> </a:t>
            </a:r>
            <a:r>
              <a:rPr lang="en-US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e Vietnam"/>
                <a:cs typeface="Be Vietnam"/>
              </a:rPr>
              <a:t> (</a:t>
            </a:r>
            <a:r>
              <a:rPr lang="el-GR" sz="2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Be Vietnam"/>
                <a:cs typeface="Be Vietnam"/>
              </a:rPr>
              <a:t>μονοήμερη)</a:t>
            </a:r>
            <a:r>
              <a:rPr lang="el-GR" sz="2200" dirty="0">
                <a:solidFill>
                  <a:schemeClr val="bg1"/>
                </a:solidFill>
                <a:ea typeface="Be Vietnam"/>
                <a:cs typeface="Be Vietnam"/>
              </a:rPr>
              <a:t> σε </a:t>
            </a:r>
          </a:p>
          <a:p>
            <a:pPr>
              <a:lnSpc>
                <a:spcPts val="2659"/>
              </a:lnSpc>
              <a:spcBef>
                <a:spcPct val="0"/>
              </a:spcBef>
            </a:pP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  </a:t>
            </a:r>
            <a:r>
              <a:rPr lang="el-GR" sz="2200" dirty="0">
                <a:solidFill>
                  <a:schemeClr val="bg1"/>
                </a:solidFill>
                <a:ea typeface="Be Vietnam"/>
                <a:cs typeface="Be Vietnam"/>
              </a:rPr>
              <a:t>α) </a:t>
            </a: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Project Management</a:t>
            </a:r>
            <a:r>
              <a:rPr lang="el-GR" sz="2200" dirty="0">
                <a:solidFill>
                  <a:schemeClr val="bg1"/>
                </a:solidFill>
                <a:ea typeface="Be Vietnam"/>
                <a:cs typeface="Be Vietnam"/>
              </a:rPr>
              <a:t> – </a:t>
            </a: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Role Playing</a:t>
            </a:r>
            <a:endParaRPr lang="el-GR" sz="2200" dirty="0">
              <a:solidFill>
                <a:schemeClr val="bg1"/>
              </a:solidFill>
              <a:ea typeface="Be Vietnam"/>
              <a:cs typeface="Be Vietnam"/>
            </a:endParaRPr>
          </a:p>
          <a:p>
            <a:pPr>
              <a:lnSpc>
                <a:spcPts val="2659"/>
              </a:lnSpc>
              <a:spcBef>
                <a:spcPct val="0"/>
              </a:spcBef>
            </a:pP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  </a:t>
            </a:r>
            <a:r>
              <a:rPr lang="el-GR" sz="2200" dirty="0">
                <a:solidFill>
                  <a:schemeClr val="bg1"/>
                </a:solidFill>
                <a:ea typeface="Be Vietnam"/>
                <a:cs typeface="Be Vietnam"/>
              </a:rPr>
              <a:t>β) </a:t>
            </a:r>
            <a:r>
              <a:rPr lang="en-US" sz="2200" dirty="0">
                <a:solidFill>
                  <a:schemeClr val="bg1"/>
                </a:solidFill>
                <a:ea typeface="Be Vietnam"/>
                <a:cs typeface="Be Vietnam"/>
              </a:rPr>
              <a:t>Time Management for PMs</a:t>
            </a:r>
          </a:p>
          <a:p>
            <a:pPr>
              <a:lnSpc>
                <a:spcPts val="2659"/>
              </a:lnSpc>
              <a:spcBef>
                <a:spcPct val="0"/>
              </a:spcBef>
            </a:pPr>
            <a:r>
              <a:rPr lang="en-US" sz="2200" dirty="0">
                <a:solidFill>
                  <a:srgbClr val="000000"/>
                </a:solidFill>
                <a:ea typeface="Be Vietnam"/>
                <a:cs typeface="Be Vietnam"/>
              </a:rPr>
              <a:t> </a:t>
            </a:r>
            <a:r>
              <a:rPr lang="el-GR" sz="2200" dirty="0">
                <a:solidFill>
                  <a:srgbClr val="000000"/>
                </a:solidFill>
                <a:ea typeface="Be Vietnam"/>
                <a:cs typeface="Be Vietnam"/>
              </a:rPr>
              <a:t> </a:t>
            </a:r>
            <a:r>
              <a:rPr lang="en-US" sz="2200" dirty="0">
                <a:solidFill>
                  <a:srgbClr val="000000"/>
                </a:solidFill>
                <a:ea typeface="Be Vietnam"/>
                <a:cs typeface="Be Vietnam"/>
              </a:rPr>
              <a:t> </a:t>
            </a:r>
            <a:endParaRPr lang="el-GR" i="1" dirty="0">
              <a:solidFill>
                <a:prstClr val="black"/>
              </a:solidFill>
            </a:endParaRPr>
          </a:p>
          <a:p>
            <a:pPr marL="342900" indent="-342900">
              <a:lnSpc>
                <a:spcPts val="2659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000000"/>
              </a:solidFill>
              <a:ea typeface="Be Vietnam"/>
              <a:cs typeface="Be Vietnam"/>
              <a:sym typeface="Be Vietnam"/>
            </a:endParaRPr>
          </a:p>
          <a:p>
            <a:pPr>
              <a:lnSpc>
                <a:spcPts val="2659"/>
              </a:lnSpc>
              <a:spcBef>
                <a:spcPct val="0"/>
              </a:spcBef>
            </a:pPr>
            <a:endParaRPr lang="en-US" sz="2200" dirty="0">
              <a:solidFill>
                <a:srgbClr val="000000"/>
              </a:solidFill>
              <a:ea typeface="Be Vietnam"/>
              <a:cs typeface="Be Vietnam"/>
              <a:sym typeface="Be Vietnam"/>
            </a:endParaRPr>
          </a:p>
        </p:txBody>
      </p:sp>
      <p:sp>
        <p:nvSpPr>
          <p:cNvPr id="86" name="Freeform 30"/>
          <p:cNvSpPr/>
          <p:nvPr/>
        </p:nvSpPr>
        <p:spPr>
          <a:xfrm>
            <a:off x="3453405" y="5591008"/>
            <a:ext cx="355505" cy="355505"/>
          </a:xfrm>
          <a:custGeom>
            <a:avLst/>
            <a:gdLst/>
            <a:ahLst/>
            <a:cxnLst/>
            <a:rect l="l" t="t" r="r" b="b"/>
            <a:pathLst>
              <a:path w="355505" h="355505">
                <a:moveTo>
                  <a:pt x="0" y="0"/>
                </a:moveTo>
                <a:lnTo>
                  <a:pt x="355505" y="0"/>
                </a:lnTo>
                <a:lnTo>
                  <a:pt x="355505" y="355504"/>
                </a:lnTo>
                <a:lnTo>
                  <a:pt x="0" y="355504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</p:sp>
      <p:sp>
        <p:nvSpPr>
          <p:cNvPr id="87" name="Ορθογώνιο 86"/>
          <p:cNvSpPr/>
          <p:nvPr/>
        </p:nvSpPr>
        <p:spPr>
          <a:xfrm>
            <a:off x="13116131" y="8331797"/>
            <a:ext cx="3419269" cy="76597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sz="2000" dirty="0">
                <a:ea typeface="Be Vietnam"/>
                <a:cs typeface="Be Vietnam"/>
                <a:sym typeface="Be Vietnam"/>
              </a:rPr>
              <a:t>Άσκηση ενεργητικής ακρόασης</a:t>
            </a:r>
          </a:p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sz="2000" dirty="0">
                <a:ea typeface="Be Vietnam"/>
                <a:cs typeface="Be Vietnam"/>
                <a:sym typeface="Be Vietnam"/>
              </a:rPr>
              <a:t> και θεμελιωδών δεξιοτήτων</a:t>
            </a:r>
            <a:endParaRPr lang="en-US" sz="2000" dirty="0">
              <a:ea typeface="Be Vietnam"/>
              <a:cs typeface="Be Vietnam"/>
              <a:sym typeface="Be Vietnam"/>
            </a:endParaRPr>
          </a:p>
        </p:txBody>
      </p:sp>
      <p:grpSp>
        <p:nvGrpSpPr>
          <p:cNvPr id="88" name="Group 15"/>
          <p:cNvGrpSpPr/>
          <p:nvPr/>
        </p:nvGrpSpPr>
        <p:grpSpPr>
          <a:xfrm>
            <a:off x="14567678" y="9117761"/>
            <a:ext cx="3006806" cy="1142096"/>
            <a:chOff x="-140613" y="-38100"/>
            <a:chExt cx="1069760" cy="260956"/>
          </a:xfrm>
        </p:grpSpPr>
        <p:sp>
          <p:nvSpPr>
            <p:cNvPr id="89" name="Freeform 16"/>
            <p:cNvSpPr/>
            <p:nvPr/>
          </p:nvSpPr>
          <p:spPr>
            <a:xfrm>
              <a:off x="-140613" y="0"/>
              <a:ext cx="1069760" cy="199708"/>
            </a:xfrm>
            <a:custGeom>
              <a:avLst/>
              <a:gdLst/>
              <a:ahLst/>
              <a:cxnLst/>
              <a:rect l="l" t="t" r="r" b="b"/>
              <a:pathLst>
                <a:path w="929147" h="222856">
                  <a:moveTo>
                    <a:pt x="111428" y="0"/>
                  </a:moveTo>
                  <a:lnTo>
                    <a:pt x="817720" y="0"/>
                  </a:lnTo>
                  <a:cubicBezTo>
                    <a:pt x="847272" y="0"/>
                    <a:pt x="875614" y="11740"/>
                    <a:pt x="896511" y="32636"/>
                  </a:cubicBezTo>
                  <a:cubicBezTo>
                    <a:pt x="917408" y="53533"/>
                    <a:pt x="929147" y="81875"/>
                    <a:pt x="929147" y="111428"/>
                  </a:cubicBezTo>
                  <a:lnTo>
                    <a:pt x="929147" y="111428"/>
                  </a:lnTo>
                  <a:cubicBezTo>
                    <a:pt x="929147" y="140980"/>
                    <a:pt x="917408" y="169323"/>
                    <a:pt x="896511" y="190219"/>
                  </a:cubicBezTo>
                  <a:cubicBezTo>
                    <a:pt x="875614" y="211116"/>
                    <a:pt x="847272" y="222856"/>
                    <a:pt x="817720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000000">
                <a:alpha val="0"/>
              </a:srgbClr>
            </a:solidFill>
            <a:ln w="28575" cap="rnd">
              <a:solidFill>
                <a:srgbClr val="7C9458"/>
              </a:solidFill>
              <a:prstDash val="solid"/>
              <a:round/>
            </a:ln>
          </p:spPr>
        </p:sp>
        <p:sp>
          <p:nvSpPr>
            <p:cNvPr id="90" name="TextBox 17"/>
            <p:cNvSpPr txBox="1"/>
            <p:nvPr/>
          </p:nvSpPr>
          <p:spPr>
            <a:xfrm>
              <a:off x="0" y="-38100"/>
              <a:ext cx="92914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sp>
        <p:nvSpPr>
          <p:cNvPr id="91" name="TextBox 32"/>
          <p:cNvSpPr txBox="1"/>
          <p:nvPr/>
        </p:nvSpPr>
        <p:spPr>
          <a:xfrm>
            <a:off x="14588150" y="9334500"/>
            <a:ext cx="3006806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sz="2000" dirty="0">
                <a:ea typeface="Be Vietnam"/>
                <a:cs typeface="Be Vietnam"/>
                <a:sym typeface="Be Vietnam"/>
              </a:rPr>
              <a:t>Βελτίωση σχέσεων</a:t>
            </a:r>
            <a:r>
              <a:rPr lang="en-US" sz="2000" dirty="0">
                <a:ea typeface="Be Vietnam"/>
                <a:cs typeface="Be Vietnam"/>
                <a:sym typeface="Be Vietnam"/>
              </a:rPr>
              <a:t> </a:t>
            </a:r>
            <a:r>
              <a:rPr lang="el-GR" sz="2000" dirty="0">
                <a:ea typeface="Be Vietnam"/>
                <a:cs typeface="Be Vietnam"/>
                <a:sym typeface="Be Vietnam"/>
              </a:rPr>
              <a:t>και κουλτούρας  </a:t>
            </a:r>
            <a:endParaRPr lang="en-US" sz="2000" dirty="0">
              <a:ea typeface="Be Vietnam"/>
              <a:cs typeface="Be Vietnam"/>
              <a:sym typeface="Be Vietnam"/>
            </a:endParaRPr>
          </a:p>
        </p:txBody>
      </p:sp>
      <p:grpSp>
        <p:nvGrpSpPr>
          <p:cNvPr id="92" name="Group 18"/>
          <p:cNvGrpSpPr/>
          <p:nvPr/>
        </p:nvGrpSpPr>
        <p:grpSpPr>
          <a:xfrm>
            <a:off x="9240678" y="9275735"/>
            <a:ext cx="2509667" cy="881480"/>
            <a:chOff x="0" y="0"/>
            <a:chExt cx="929147" cy="222856"/>
          </a:xfrm>
        </p:grpSpPr>
        <p:sp>
          <p:nvSpPr>
            <p:cNvPr id="93" name="Freeform 19"/>
            <p:cNvSpPr/>
            <p:nvPr/>
          </p:nvSpPr>
          <p:spPr>
            <a:xfrm>
              <a:off x="0" y="0"/>
              <a:ext cx="929147" cy="222856"/>
            </a:xfrm>
            <a:custGeom>
              <a:avLst/>
              <a:gdLst/>
              <a:ahLst/>
              <a:cxnLst/>
              <a:rect l="l" t="t" r="r" b="b"/>
              <a:pathLst>
                <a:path w="929147" h="222856">
                  <a:moveTo>
                    <a:pt x="111428" y="0"/>
                  </a:moveTo>
                  <a:lnTo>
                    <a:pt x="817720" y="0"/>
                  </a:lnTo>
                  <a:cubicBezTo>
                    <a:pt x="847272" y="0"/>
                    <a:pt x="875614" y="11740"/>
                    <a:pt x="896511" y="32636"/>
                  </a:cubicBezTo>
                  <a:cubicBezTo>
                    <a:pt x="917408" y="53533"/>
                    <a:pt x="929147" y="81875"/>
                    <a:pt x="929147" y="111428"/>
                  </a:cubicBezTo>
                  <a:lnTo>
                    <a:pt x="929147" y="111428"/>
                  </a:lnTo>
                  <a:cubicBezTo>
                    <a:pt x="929147" y="140980"/>
                    <a:pt x="917408" y="169323"/>
                    <a:pt x="896511" y="190219"/>
                  </a:cubicBezTo>
                  <a:cubicBezTo>
                    <a:pt x="875614" y="211116"/>
                    <a:pt x="847272" y="222856"/>
                    <a:pt x="817720" y="222856"/>
                  </a:cubicBezTo>
                  <a:lnTo>
                    <a:pt x="111428" y="222856"/>
                  </a:lnTo>
                  <a:cubicBezTo>
                    <a:pt x="81875" y="222856"/>
                    <a:pt x="53533" y="211116"/>
                    <a:pt x="32636" y="190219"/>
                  </a:cubicBezTo>
                  <a:cubicBezTo>
                    <a:pt x="11740" y="169323"/>
                    <a:pt x="0" y="140980"/>
                    <a:pt x="0" y="111428"/>
                  </a:cubicBezTo>
                  <a:lnTo>
                    <a:pt x="0" y="111428"/>
                  </a:lnTo>
                  <a:cubicBezTo>
                    <a:pt x="0" y="81875"/>
                    <a:pt x="11740" y="53533"/>
                    <a:pt x="32636" y="32636"/>
                  </a:cubicBezTo>
                  <a:cubicBezTo>
                    <a:pt x="53533" y="11740"/>
                    <a:pt x="81875" y="0"/>
                    <a:pt x="111428" y="0"/>
                  </a:cubicBezTo>
                  <a:close/>
                </a:path>
              </a:pathLst>
            </a:custGeom>
            <a:solidFill>
              <a:srgbClr val="7C9458"/>
            </a:solidFill>
          </p:spPr>
        </p:sp>
        <p:sp>
          <p:nvSpPr>
            <p:cNvPr id="94" name="TextBox 20"/>
            <p:cNvSpPr txBox="1"/>
            <p:nvPr/>
          </p:nvSpPr>
          <p:spPr>
            <a:xfrm>
              <a:off x="0" y="-38100"/>
              <a:ext cx="929147" cy="260956"/>
            </a:xfrm>
            <a:prstGeom prst="rect">
              <a:avLst/>
            </a:prstGeom>
          </p:spPr>
          <p:txBody>
            <a:bodyPr lIns="50800" tIns="50800" rIns="50800" bIns="50800" rtlCol="0" anchor="ctr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  <a:endParaRPr sz="2000"/>
            </a:p>
          </p:txBody>
        </p:sp>
      </p:grpSp>
      <p:sp>
        <p:nvSpPr>
          <p:cNvPr id="95" name="TextBox 33"/>
          <p:cNvSpPr txBox="1"/>
          <p:nvPr/>
        </p:nvSpPr>
        <p:spPr>
          <a:xfrm>
            <a:off x="9377181" y="9370226"/>
            <a:ext cx="2373164" cy="69249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2674"/>
              </a:lnSpc>
              <a:spcBef>
                <a:spcPct val="0"/>
              </a:spcBef>
            </a:pPr>
            <a:r>
              <a:rPr lang="el-GR" sz="2000" dirty="0">
                <a:ea typeface="Be Vietnam"/>
                <a:cs typeface="Be Vietnam"/>
                <a:sym typeface="Be Vietnam"/>
              </a:rPr>
              <a:t>Παροχή εργαλείων </a:t>
            </a:r>
            <a:r>
              <a:rPr lang="en-US" sz="2000" dirty="0">
                <a:ea typeface="Be Vietnam"/>
                <a:cs typeface="Be Vietnam"/>
                <a:sym typeface="Be Vietnam"/>
              </a:rPr>
              <a:t>time management</a:t>
            </a:r>
          </a:p>
        </p:txBody>
      </p:sp>
    </p:spTree>
    <p:extLst>
      <p:ext uri="{BB962C8B-B14F-4D97-AF65-F5344CB8AC3E}">
        <p14:creationId xmlns:p14="http://schemas.microsoft.com/office/powerpoint/2010/main" val="38614609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6" grpId="0"/>
      <p:bldP spid="38" grpId="0"/>
      <p:bldP spid="39" grpId="0"/>
      <p:bldP spid="52" grpId="0" animBg="1"/>
      <p:bldP spid="68" grpId="0"/>
      <p:bldP spid="69" grpId="0"/>
      <p:bldP spid="70" grpId="0"/>
      <p:bldP spid="71" grpId="0"/>
      <p:bldP spid="72" grpId="0"/>
      <p:bldP spid="78" grpId="0"/>
      <p:bldP spid="82" grpId="0"/>
      <p:bldP spid="87" grpId="0"/>
      <p:bldP spid="91" grpId="0"/>
      <p:bldP spid="9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</TotalTime>
  <Words>127</Words>
  <Application>Microsoft Office PowerPoint</Application>
  <PresentationFormat>Προσαρμογή</PresentationFormat>
  <Paragraphs>32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8" baseType="lpstr">
      <vt:lpstr>Big Shoulders Display Bold</vt:lpstr>
      <vt:lpstr>Wingdings</vt:lpstr>
      <vt:lpstr>Arial</vt:lpstr>
      <vt:lpstr>Calibri</vt:lpstr>
      <vt:lpstr>Be Vietnam</vt:lpstr>
      <vt:lpstr>Be Vietnam Ultra-Bold</vt:lpstr>
      <vt:lpstr>Office Theme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Portfolio</dc:title>
  <dc:creator>Evangelia</dc:creator>
  <cp:lastModifiedBy>Ευαγγελία Μπισμπικη</cp:lastModifiedBy>
  <cp:revision>58</cp:revision>
  <dcterms:created xsi:type="dcterms:W3CDTF">2006-08-16T00:00:00Z</dcterms:created>
  <dcterms:modified xsi:type="dcterms:W3CDTF">2025-04-24T11:15:52Z</dcterms:modified>
  <dc:identifier>DAGg8KhXCRo</dc:identifier>
</cp:coreProperties>
</file>