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8288000" cy="10287000"/>
  <p:notesSz cx="6858000" cy="9144000"/>
  <p:embeddedFontLst>
    <p:embeddedFont>
      <p:font typeface="Be Vietnam" panose="020B0604020202020204" charset="0"/>
      <p:regular r:id="rId4"/>
    </p:embeddedFont>
    <p:embeddedFont>
      <p:font typeface="Be Vietnam Ultra-Bold" panose="020B0604020202020204" charset="0"/>
      <p:regular r:id="rId5"/>
    </p:embeddedFont>
    <p:embeddedFont>
      <p:font typeface="Big Shoulders Display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9FACC-4F73-4867-B1C5-DCBD418AA76B}" type="datetimeFigureOut">
              <a:rPr lang="el-GR" smtClean="0"/>
              <a:t>24/4/2025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6428-7699-4D86-9B7F-14069F6584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97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12"/>
          <p:cNvGrpSpPr/>
          <p:nvPr/>
        </p:nvGrpSpPr>
        <p:grpSpPr>
          <a:xfrm>
            <a:off x="4256005" y="4684730"/>
            <a:ext cx="4921943" cy="1982769"/>
            <a:chOff x="0" y="-38100"/>
            <a:chExt cx="924707" cy="434175"/>
          </a:xfrm>
        </p:grpSpPr>
        <p:sp>
          <p:nvSpPr>
            <p:cNvPr id="84" name="Freeform 13"/>
            <p:cNvSpPr/>
            <p:nvPr/>
          </p:nvSpPr>
          <p:spPr>
            <a:xfrm>
              <a:off x="0" y="12301"/>
              <a:ext cx="875381" cy="383774"/>
            </a:xfrm>
            <a:custGeom>
              <a:avLst/>
              <a:gdLst/>
              <a:ahLst/>
              <a:cxnLst/>
              <a:rect l="l" t="t" r="r" b="b"/>
              <a:pathLst>
                <a:path w="924707" h="383774">
                  <a:moveTo>
                    <a:pt x="121434" y="0"/>
                  </a:moveTo>
                  <a:lnTo>
                    <a:pt x="803273" y="0"/>
                  </a:lnTo>
                  <a:cubicBezTo>
                    <a:pt x="835480" y="0"/>
                    <a:pt x="866367" y="12794"/>
                    <a:pt x="889140" y="35567"/>
                  </a:cubicBezTo>
                  <a:cubicBezTo>
                    <a:pt x="911913" y="58340"/>
                    <a:pt x="924707" y="89228"/>
                    <a:pt x="924707" y="121434"/>
                  </a:cubicBezTo>
                  <a:lnTo>
                    <a:pt x="924707" y="262340"/>
                  </a:lnTo>
                  <a:cubicBezTo>
                    <a:pt x="924707" y="294546"/>
                    <a:pt x="911913" y="325433"/>
                    <a:pt x="889140" y="348206"/>
                  </a:cubicBezTo>
                  <a:cubicBezTo>
                    <a:pt x="866367" y="370980"/>
                    <a:pt x="835480" y="383774"/>
                    <a:pt x="803273" y="383774"/>
                  </a:cubicBezTo>
                  <a:lnTo>
                    <a:pt x="121434" y="383774"/>
                  </a:lnTo>
                  <a:cubicBezTo>
                    <a:pt x="89228" y="383774"/>
                    <a:pt x="58340" y="370980"/>
                    <a:pt x="35567" y="348206"/>
                  </a:cubicBezTo>
                  <a:cubicBezTo>
                    <a:pt x="12794" y="325433"/>
                    <a:pt x="0" y="294546"/>
                    <a:pt x="0" y="262340"/>
                  </a:cubicBezTo>
                  <a:lnTo>
                    <a:pt x="0" y="121434"/>
                  </a:lnTo>
                  <a:cubicBezTo>
                    <a:pt x="0" y="89228"/>
                    <a:pt x="12794" y="58340"/>
                    <a:pt x="35567" y="35567"/>
                  </a:cubicBezTo>
                  <a:cubicBezTo>
                    <a:pt x="58340" y="12794"/>
                    <a:pt x="89228" y="0"/>
                    <a:pt x="121434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85" name="TextBox 14"/>
            <p:cNvSpPr txBox="1"/>
            <p:nvPr/>
          </p:nvSpPr>
          <p:spPr>
            <a:xfrm>
              <a:off x="0" y="-38100"/>
              <a:ext cx="924707" cy="42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318373" y="651252"/>
            <a:ext cx="4987726" cy="41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Lia </a:t>
            </a:r>
            <a:r>
              <a:rPr lang="en-US" sz="2600" spc="-65" dirty="0" err="1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Bisbiki</a:t>
            </a: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 - Coaching Programs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69767" y="6030079"/>
            <a:ext cx="374336" cy="37433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31939" y="1799551"/>
            <a:ext cx="3536006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40"/>
              </a:lnSpc>
              <a:spcBef>
                <a:spcPct val="0"/>
              </a:spcBef>
            </a:pPr>
            <a:r>
              <a:rPr lang="en-US" sz="6600" b="1" spc="-177" dirty="0">
                <a:solidFill>
                  <a:srgbClr val="202021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LEADERSHIP</a:t>
            </a:r>
          </a:p>
          <a:p>
            <a:pPr>
              <a:lnSpc>
                <a:spcPts val="9940"/>
              </a:lnSpc>
              <a:spcBef>
                <a:spcPct val="0"/>
              </a:spcBef>
            </a:pPr>
            <a:r>
              <a:rPr lang="en-US" sz="6600" b="1" spc="-177" dirty="0">
                <a:solidFill>
                  <a:srgbClr val="202021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COACHING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298257" y="3009900"/>
            <a:ext cx="4617143" cy="1752600"/>
            <a:chOff x="0" y="0"/>
            <a:chExt cx="924707" cy="3837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4707" cy="383774"/>
            </a:xfrm>
            <a:custGeom>
              <a:avLst/>
              <a:gdLst/>
              <a:ahLst/>
              <a:cxnLst/>
              <a:rect l="l" t="t" r="r" b="b"/>
              <a:pathLst>
                <a:path w="924707" h="383774">
                  <a:moveTo>
                    <a:pt x="121434" y="0"/>
                  </a:moveTo>
                  <a:lnTo>
                    <a:pt x="803273" y="0"/>
                  </a:lnTo>
                  <a:cubicBezTo>
                    <a:pt x="835480" y="0"/>
                    <a:pt x="866367" y="12794"/>
                    <a:pt x="889140" y="35567"/>
                  </a:cubicBezTo>
                  <a:cubicBezTo>
                    <a:pt x="911913" y="58340"/>
                    <a:pt x="924707" y="89228"/>
                    <a:pt x="924707" y="121434"/>
                  </a:cubicBezTo>
                  <a:lnTo>
                    <a:pt x="924707" y="262340"/>
                  </a:lnTo>
                  <a:cubicBezTo>
                    <a:pt x="924707" y="294546"/>
                    <a:pt x="911913" y="325433"/>
                    <a:pt x="889140" y="348206"/>
                  </a:cubicBezTo>
                  <a:cubicBezTo>
                    <a:pt x="866367" y="370980"/>
                    <a:pt x="835480" y="383774"/>
                    <a:pt x="803273" y="383774"/>
                  </a:cubicBezTo>
                  <a:lnTo>
                    <a:pt x="121434" y="383774"/>
                  </a:lnTo>
                  <a:cubicBezTo>
                    <a:pt x="89228" y="383774"/>
                    <a:pt x="58340" y="370980"/>
                    <a:pt x="35567" y="348206"/>
                  </a:cubicBezTo>
                  <a:cubicBezTo>
                    <a:pt x="12794" y="325433"/>
                    <a:pt x="0" y="294546"/>
                    <a:pt x="0" y="262340"/>
                  </a:cubicBezTo>
                  <a:lnTo>
                    <a:pt x="0" y="121434"/>
                  </a:lnTo>
                  <a:cubicBezTo>
                    <a:pt x="0" y="89228"/>
                    <a:pt x="12794" y="58340"/>
                    <a:pt x="35567" y="35567"/>
                  </a:cubicBezTo>
                  <a:cubicBezTo>
                    <a:pt x="58340" y="12794"/>
                    <a:pt x="89228" y="0"/>
                    <a:pt x="121434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24707" cy="421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189814" y="3474039"/>
            <a:ext cx="952622" cy="95262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3488373" y="3772598"/>
            <a:ext cx="355505" cy="355505"/>
          </a:xfrm>
          <a:custGeom>
            <a:avLst/>
            <a:gdLst/>
            <a:ahLst/>
            <a:cxnLst/>
            <a:rect l="l" t="t" r="r" b="b"/>
            <a:pathLst>
              <a:path w="355505" h="355505">
                <a:moveTo>
                  <a:pt x="0" y="0"/>
                </a:moveTo>
                <a:lnTo>
                  <a:pt x="355505" y="0"/>
                </a:lnTo>
                <a:lnTo>
                  <a:pt x="355505" y="355504"/>
                </a:lnTo>
                <a:lnTo>
                  <a:pt x="0" y="35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4390892" y="846831"/>
            <a:ext cx="28684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spc="-65" dirty="0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@</a:t>
            </a:r>
            <a:r>
              <a:rPr lang="en-US" sz="2600" spc="-65" dirty="0" err="1">
                <a:solidFill>
                  <a:srgbClr val="202021"/>
                </a:solidFill>
                <a:latin typeface="Be Vietnam"/>
                <a:ea typeface="Be Vietnam"/>
                <a:cs typeface="Be Vietnam"/>
                <a:sym typeface="Be Vietnam"/>
              </a:rPr>
              <a:t>liabisbiki</a:t>
            </a:r>
            <a:endParaRPr lang="en-US" sz="2600" spc="-65" dirty="0">
              <a:solidFill>
                <a:srgbClr val="202021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15798" y="6888045"/>
            <a:ext cx="344660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4"/>
              </a:lnSpc>
            </a:pP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Σε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 π</a:t>
            </a: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οιούς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 απ</a:t>
            </a: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εθύνετ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αι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69696" y="6906654"/>
            <a:ext cx="5569504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Στελέχη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επ</a:t>
            </a: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ιχειρήσεων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</a:t>
            </a:r>
            <a:endParaRPr lang="el-GR" sz="24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Ηγέτες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, </a:t>
            </a: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νέους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managers </a:t>
            </a:r>
            <a:endParaRPr lang="el-GR" sz="24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l-GR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Τ</a:t>
            </a:r>
            <a:r>
              <a:rPr lang="en-US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eam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leaders</a:t>
            </a:r>
            <a:r>
              <a:rPr lang="el-GR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, </a:t>
            </a: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middle managers</a:t>
            </a:r>
          </a:p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Business owners </a:t>
            </a:r>
          </a:p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r>
              <a:rPr lang="en-US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O</a:t>
            </a:r>
            <a:r>
              <a:rPr lang="el-GR" sz="2400" spc="-54" dirty="0" err="1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μάδες</a:t>
            </a:r>
            <a:r>
              <a:rPr lang="el-GR" sz="2400" spc="-54" dirty="0">
                <a:solidFill>
                  <a:srgbClr val="202021"/>
                </a:solidFill>
                <a:ea typeface="Be Vietnam"/>
                <a:cs typeface="Be Vietnam"/>
                <a:sym typeface="Be Vietnam"/>
              </a:rPr>
              <a:t> εργασίας</a:t>
            </a:r>
            <a:endParaRPr lang="en-US" sz="24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  <a:p>
            <a:pPr marL="468823" lvl="1" indent="-234412">
              <a:lnSpc>
                <a:spcPts val="4494"/>
              </a:lnSpc>
              <a:buFont typeface="Arial"/>
              <a:buChar char="•"/>
            </a:pPr>
            <a:endParaRPr lang="en-US" sz="2000" spc="-54" dirty="0">
              <a:solidFill>
                <a:srgbClr val="202021"/>
              </a:solidFill>
              <a:ea typeface="Be Vietnam"/>
              <a:cs typeface="Be Vietnam"/>
              <a:sym typeface="Be Vietnam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567006" y="3301305"/>
            <a:ext cx="480559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 Vietnam"/>
                <a:cs typeface="Be Vietnam"/>
              </a:rPr>
              <a:t>  E</a:t>
            </a:r>
            <a:r>
              <a:rPr lang="el-G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 Vietnam"/>
                <a:cs typeface="Be Vietnam"/>
              </a:rPr>
              <a:t>κπαίδευση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 Vietnam"/>
                <a:cs typeface="Be Vietnam"/>
              </a:rPr>
              <a:t>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 Vietnam"/>
                <a:cs typeface="Be Vietnam"/>
              </a:rPr>
              <a:t> (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 Vietnam"/>
                <a:cs typeface="Be Vietnam"/>
              </a:rPr>
              <a:t>τριήμερη)</a:t>
            </a:r>
            <a:r>
              <a:rPr lang="el-GR" sz="2200" dirty="0">
                <a:solidFill>
                  <a:schemeClr val="bg1"/>
                </a:solidFill>
                <a:ea typeface="Be Vietnam"/>
                <a:cs typeface="Be Vietnam"/>
              </a:rPr>
              <a:t> σε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l-GR" sz="2200" dirty="0">
                <a:solidFill>
                  <a:schemeClr val="bg1"/>
                </a:solidFill>
                <a:ea typeface="Be Vietnam"/>
                <a:cs typeface="Be Vietnam"/>
              </a:rPr>
              <a:t>	α) Ηγεσία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l-GR" sz="2200" dirty="0">
                <a:solidFill>
                  <a:schemeClr val="bg1"/>
                </a:solidFill>
                <a:ea typeface="Be Vietnam"/>
                <a:cs typeface="Be Vietnam"/>
              </a:rPr>
              <a:t>	β) Δεξιότητες 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</a:rPr>
              <a:t>Coaching </a:t>
            </a:r>
            <a:r>
              <a:rPr lang="el-GR" sz="2200" dirty="0">
                <a:solidFill>
                  <a:schemeClr val="bg1"/>
                </a:solidFill>
                <a:ea typeface="Be Vietnam"/>
                <a:cs typeface="Be Vietnam"/>
              </a:rPr>
              <a:t>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endParaRPr lang="en-US" sz="2200" dirty="0">
              <a:solidFill>
                <a:srgbClr val="000000"/>
              </a:solidFill>
              <a:ea typeface="Be Vietnam"/>
              <a:cs typeface="Be Vietnam"/>
              <a:sym typeface="Be Vietnam"/>
            </a:endParaRPr>
          </a:p>
        </p:txBody>
      </p:sp>
      <p:grpSp>
        <p:nvGrpSpPr>
          <p:cNvPr id="50" name="Group 15"/>
          <p:cNvGrpSpPr/>
          <p:nvPr/>
        </p:nvGrpSpPr>
        <p:grpSpPr>
          <a:xfrm>
            <a:off x="8824975" y="7032086"/>
            <a:ext cx="3006806" cy="1142096"/>
            <a:chOff x="-140613" y="-38100"/>
            <a:chExt cx="1069760" cy="260956"/>
          </a:xfrm>
        </p:grpSpPr>
        <p:sp>
          <p:nvSpPr>
            <p:cNvPr id="57" name="Freeform 16"/>
            <p:cNvSpPr/>
            <p:nvPr/>
          </p:nvSpPr>
          <p:spPr>
            <a:xfrm>
              <a:off x="-140613" y="0"/>
              <a:ext cx="1069760" cy="199708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58" name="TextBox 17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59" name="Group 18"/>
          <p:cNvGrpSpPr/>
          <p:nvPr/>
        </p:nvGrpSpPr>
        <p:grpSpPr>
          <a:xfrm>
            <a:off x="11881225" y="7198834"/>
            <a:ext cx="2509667" cy="881480"/>
            <a:chOff x="0" y="0"/>
            <a:chExt cx="929147" cy="222856"/>
          </a:xfrm>
        </p:grpSpPr>
        <p:sp>
          <p:nvSpPr>
            <p:cNvPr id="60" name="Freeform 19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61" name="TextBox 20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62" name="Group 21"/>
          <p:cNvGrpSpPr/>
          <p:nvPr/>
        </p:nvGrpSpPr>
        <p:grpSpPr>
          <a:xfrm>
            <a:off x="14567678" y="7267674"/>
            <a:ext cx="2514836" cy="803214"/>
            <a:chOff x="0" y="0"/>
            <a:chExt cx="929147" cy="222856"/>
          </a:xfrm>
        </p:grpSpPr>
        <p:sp>
          <p:nvSpPr>
            <p:cNvPr id="63" name="Freeform 22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64" name="TextBox 23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65" name="Group 24"/>
          <p:cNvGrpSpPr/>
          <p:nvPr/>
        </p:nvGrpSpPr>
        <p:grpSpPr>
          <a:xfrm>
            <a:off x="9477905" y="8240554"/>
            <a:ext cx="3277537" cy="865346"/>
            <a:chOff x="0" y="0"/>
            <a:chExt cx="1341087" cy="222856"/>
          </a:xfrm>
        </p:grpSpPr>
        <p:sp>
          <p:nvSpPr>
            <p:cNvPr id="66" name="Freeform 25"/>
            <p:cNvSpPr/>
            <p:nvPr/>
          </p:nvSpPr>
          <p:spPr>
            <a:xfrm>
              <a:off x="0" y="0"/>
              <a:ext cx="1341087" cy="222856"/>
            </a:xfrm>
            <a:custGeom>
              <a:avLst/>
              <a:gdLst/>
              <a:ahLst/>
              <a:cxnLst/>
              <a:rect l="l" t="t" r="r" b="b"/>
              <a:pathLst>
                <a:path w="1341087" h="222856">
                  <a:moveTo>
                    <a:pt x="111428" y="0"/>
                  </a:moveTo>
                  <a:lnTo>
                    <a:pt x="1229659" y="0"/>
                  </a:lnTo>
                  <a:cubicBezTo>
                    <a:pt x="1259212" y="0"/>
                    <a:pt x="1287554" y="11740"/>
                    <a:pt x="1308450" y="32636"/>
                  </a:cubicBezTo>
                  <a:cubicBezTo>
                    <a:pt x="1329347" y="53533"/>
                    <a:pt x="1341087" y="81875"/>
                    <a:pt x="1341087" y="111428"/>
                  </a:cubicBezTo>
                  <a:lnTo>
                    <a:pt x="1341087" y="111428"/>
                  </a:lnTo>
                  <a:cubicBezTo>
                    <a:pt x="1341087" y="140980"/>
                    <a:pt x="1329347" y="169323"/>
                    <a:pt x="1308450" y="190219"/>
                  </a:cubicBezTo>
                  <a:cubicBezTo>
                    <a:pt x="1287554" y="211116"/>
                    <a:pt x="1259212" y="222856"/>
                    <a:pt x="1229659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67" name="TextBox 26"/>
            <p:cNvSpPr txBox="1"/>
            <p:nvPr/>
          </p:nvSpPr>
          <p:spPr>
            <a:xfrm>
              <a:off x="0" y="-38100"/>
              <a:ext cx="134108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68" name="TextBox 32"/>
          <p:cNvSpPr txBox="1"/>
          <p:nvPr/>
        </p:nvSpPr>
        <p:spPr>
          <a:xfrm>
            <a:off x="8824975" y="7244375"/>
            <a:ext cx="300680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Παροχή γνώσεων και εργαλείων </a:t>
            </a:r>
            <a:r>
              <a:rPr lang="en-US" sz="2000" dirty="0">
                <a:ea typeface="Be Vietnam"/>
                <a:cs typeface="Be Vietnam"/>
                <a:sym typeface="Be Vietnam"/>
              </a:rPr>
              <a:t>Coaching</a:t>
            </a:r>
          </a:p>
        </p:txBody>
      </p:sp>
      <p:sp>
        <p:nvSpPr>
          <p:cNvPr id="69" name="TextBox 33"/>
          <p:cNvSpPr txBox="1"/>
          <p:nvPr/>
        </p:nvSpPr>
        <p:spPr>
          <a:xfrm>
            <a:off x="12017728" y="7293325"/>
            <a:ext cx="237316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Βελτίωση επικοινωνίας 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70" name="TextBox 34"/>
          <p:cNvSpPr txBox="1"/>
          <p:nvPr/>
        </p:nvSpPr>
        <p:spPr>
          <a:xfrm>
            <a:off x="14527395" y="7344668"/>
            <a:ext cx="270025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Ενίσχυση Δεξιοτήτων Ηγεσίας 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sp>
        <p:nvSpPr>
          <p:cNvPr id="71" name="TextBox 35"/>
          <p:cNvSpPr txBox="1"/>
          <p:nvPr/>
        </p:nvSpPr>
        <p:spPr>
          <a:xfrm>
            <a:off x="9674396" y="8313609"/>
            <a:ext cx="308104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Πρακτική εφαρμογή πάνω σε εργαλεία </a:t>
            </a:r>
            <a:r>
              <a:rPr lang="en-US" sz="2000" dirty="0">
                <a:ea typeface="Be Vietnam"/>
                <a:cs typeface="Be Vietnam"/>
                <a:sym typeface="Be Vietnam"/>
              </a:rPr>
              <a:t>Coaching </a:t>
            </a:r>
          </a:p>
        </p:txBody>
      </p:sp>
      <p:sp>
        <p:nvSpPr>
          <p:cNvPr id="72" name="TextBox 37"/>
          <p:cNvSpPr txBox="1"/>
          <p:nvPr/>
        </p:nvSpPr>
        <p:spPr>
          <a:xfrm>
            <a:off x="9421372" y="6667500"/>
            <a:ext cx="2102621" cy="50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4"/>
              </a:lnSpc>
            </a:pPr>
            <a:r>
              <a:rPr lang="en-US" sz="2200" b="1" spc="-54" dirty="0" err="1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Οφέλη</a:t>
            </a:r>
            <a:r>
              <a:rPr lang="en-US" sz="2200" b="1" spc="-54" dirty="0">
                <a:solidFill>
                  <a:srgbClr val="202021"/>
                </a:solidFill>
                <a:ea typeface="Be Vietnam Ultra-Bold"/>
                <a:cs typeface="Be Vietnam Ultra-Bold"/>
                <a:sym typeface="Be Vietnam Ultra-Bold"/>
              </a:rPr>
              <a:t>: </a:t>
            </a:r>
          </a:p>
        </p:txBody>
      </p:sp>
      <p:grpSp>
        <p:nvGrpSpPr>
          <p:cNvPr id="73" name="Group 21"/>
          <p:cNvGrpSpPr/>
          <p:nvPr/>
        </p:nvGrpSpPr>
        <p:grpSpPr>
          <a:xfrm>
            <a:off x="13013148" y="8322426"/>
            <a:ext cx="3750852" cy="803214"/>
            <a:chOff x="0" y="0"/>
            <a:chExt cx="929147" cy="222856"/>
          </a:xfrm>
        </p:grpSpPr>
        <p:sp>
          <p:nvSpPr>
            <p:cNvPr id="74" name="Freeform 22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75" name="TextBox 23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77" name="Freeform 19"/>
          <p:cNvSpPr/>
          <p:nvPr/>
        </p:nvSpPr>
        <p:spPr>
          <a:xfrm>
            <a:off x="11949476" y="9273582"/>
            <a:ext cx="2509667" cy="881480"/>
          </a:xfrm>
          <a:custGeom>
            <a:avLst/>
            <a:gdLst/>
            <a:ahLst/>
            <a:cxnLst/>
            <a:rect l="l" t="t" r="r" b="b"/>
            <a:pathLst>
              <a:path w="929147" h="222856">
                <a:moveTo>
                  <a:pt x="111428" y="0"/>
                </a:moveTo>
                <a:lnTo>
                  <a:pt x="817720" y="0"/>
                </a:lnTo>
                <a:cubicBezTo>
                  <a:pt x="847272" y="0"/>
                  <a:pt x="875614" y="11740"/>
                  <a:pt x="896511" y="32636"/>
                </a:cubicBezTo>
                <a:cubicBezTo>
                  <a:pt x="917408" y="53533"/>
                  <a:pt x="929147" y="81875"/>
                  <a:pt x="929147" y="111428"/>
                </a:cubicBezTo>
                <a:lnTo>
                  <a:pt x="929147" y="111428"/>
                </a:lnTo>
                <a:cubicBezTo>
                  <a:pt x="929147" y="140980"/>
                  <a:pt x="917408" y="169323"/>
                  <a:pt x="896511" y="190219"/>
                </a:cubicBezTo>
                <a:cubicBezTo>
                  <a:pt x="875614" y="211116"/>
                  <a:pt x="847272" y="222856"/>
                  <a:pt x="817720" y="222856"/>
                </a:cubicBezTo>
                <a:lnTo>
                  <a:pt x="111428" y="222856"/>
                </a:lnTo>
                <a:cubicBezTo>
                  <a:pt x="81875" y="222856"/>
                  <a:pt x="53533" y="211116"/>
                  <a:pt x="32636" y="190219"/>
                </a:cubicBezTo>
                <a:cubicBezTo>
                  <a:pt x="11740" y="169323"/>
                  <a:pt x="0" y="140980"/>
                  <a:pt x="0" y="111428"/>
                </a:cubicBezTo>
                <a:lnTo>
                  <a:pt x="0" y="111428"/>
                </a:lnTo>
                <a:cubicBezTo>
                  <a:pt x="0" y="81875"/>
                  <a:pt x="11740" y="53533"/>
                  <a:pt x="32636" y="32636"/>
                </a:cubicBezTo>
                <a:cubicBezTo>
                  <a:pt x="53533" y="11740"/>
                  <a:pt x="81875" y="0"/>
                  <a:pt x="111428" y="0"/>
                </a:cubicBezTo>
                <a:close/>
              </a:path>
            </a:pathLst>
          </a:custGeom>
          <a:solidFill>
            <a:srgbClr val="7C9458"/>
          </a:solidFill>
        </p:spPr>
      </p:sp>
      <p:sp>
        <p:nvSpPr>
          <p:cNvPr id="78" name="TextBox 33"/>
          <p:cNvSpPr txBox="1"/>
          <p:nvPr/>
        </p:nvSpPr>
        <p:spPr>
          <a:xfrm>
            <a:off x="12017728" y="9511056"/>
            <a:ext cx="2373164" cy="32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Ομαδική συνεργασία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grpSp>
        <p:nvGrpSpPr>
          <p:cNvPr id="79" name="Group 27"/>
          <p:cNvGrpSpPr/>
          <p:nvPr/>
        </p:nvGrpSpPr>
        <p:grpSpPr>
          <a:xfrm>
            <a:off x="3154848" y="5262343"/>
            <a:ext cx="952622" cy="952622"/>
            <a:chOff x="0" y="0"/>
            <a:chExt cx="812800" cy="812800"/>
          </a:xfrm>
        </p:grpSpPr>
        <p:sp>
          <p:nvSpPr>
            <p:cNvPr id="80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81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2" name="TextBox 39"/>
          <p:cNvSpPr txBox="1"/>
          <p:nvPr/>
        </p:nvSpPr>
        <p:spPr>
          <a:xfrm>
            <a:off x="4567006" y="5142160"/>
            <a:ext cx="4805594" cy="1372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   </a:t>
            </a:r>
            <a:r>
              <a:rPr lang="el-GR" sz="2200" b="1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Σε εβδομαδιαία βάση</a:t>
            </a:r>
            <a:r>
              <a:rPr lang="en-US" sz="2200" b="1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: </a:t>
            </a:r>
          </a:p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Συνεδρίες </a:t>
            </a:r>
            <a:r>
              <a:rPr lang="en-US" sz="2200" b="1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Peer Coaching *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 </a:t>
            </a:r>
          </a:p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Mentor Coaching </a:t>
            </a:r>
            <a:endParaRPr lang="en-US" sz="2200" dirty="0">
              <a:solidFill>
                <a:schemeClr val="bg1"/>
              </a:solidFill>
              <a:ea typeface="Be Vietnam"/>
              <a:cs typeface="Be Vietnam"/>
            </a:endParaRPr>
          </a:p>
          <a:p>
            <a:pPr marL="342900" indent="-342900">
              <a:lnSpc>
                <a:spcPts val="26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Τό</a:t>
            </a:r>
            <a:r>
              <a:rPr lang="en-US" sz="2200" dirty="0">
                <a:solidFill>
                  <a:schemeClr val="bg1"/>
                </a:solidFill>
                <a:ea typeface="Be Vietnam"/>
                <a:cs typeface="Be Vietnam"/>
                <a:sym typeface="Be Vietnam"/>
              </a:rPr>
              <a:t>πος Διεξαγωγής: online </a:t>
            </a:r>
          </a:p>
        </p:txBody>
      </p:sp>
      <p:sp>
        <p:nvSpPr>
          <p:cNvPr id="86" name="Freeform 30"/>
          <p:cNvSpPr/>
          <p:nvPr/>
        </p:nvSpPr>
        <p:spPr>
          <a:xfrm>
            <a:off x="3453405" y="5591008"/>
            <a:ext cx="355505" cy="355505"/>
          </a:xfrm>
          <a:custGeom>
            <a:avLst/>
            <a:gdLst/>
            <a:ahLst/>
            <a:cxnLst/>
            <a:rect l="l" t="t" r="r" b="b"/>
            <a:pathLst>
              <a:path w="355505" h="355505">
                <a:moveTo>
                  <a:pt x="0" y="0"/>
                </a:moveTo>
                <a:lnTo>
                  <a:pt x="355505" y="0"/>
                </a:lnTo>
                <a:lnTo>
                  <a:pt x="355505" y="355504"/>
                </a:lnTo>
                <a:lnTo>
                  <a:pt x="0" y="35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7" name="Ορθογώνιο 86"/>
          <p:cNvSpPr/>
          <p:nvPr/>
        </p:nvSpPr>
        <p:spPr>
          <a:xfrm>
            <a:off x="13116131" y="8331797"/>
            <a:ext cx="3419269" cy="765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Άσκηση ενεργητικής ακρόασης</a:t>
            </a:r>
          </a:p>
          <a:p>
            <a:pPr lvl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 και θεμελιωδών δεξιοτήτων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grpSp>
        <p:nvGrpSpPr>
          <p:cNvPr id="88" name="Group 15"/>
          <p:cNvGrpSpPr/>
          <p:nvPr/>
        </p:nvGrpSpPr>
        <p:grpSpPr>
          <a:xfrm>
            <a:off x="14567678" y="9117761"/>
            <a:ext cx="3006806" cy="1142096"/>
            <a:chOff x="-140613" y="-38100"/>
            <a:chExt cx="1069760" cy="260956"/>
          </a:xfrm>
        </p:grpSpPr>
        <p:sp>
          <p:nvSpPr>
            <p:cNvPr id="89" name="Freeform 16"/>
            <p:cNvSpPr/>
            <p:nvPr/>
          </p:nvSpPr>
          <p:spPr>
            <a:xfrm>
              <a:off x="-140613" y="0"/>
              <a:ext cx="1069760" cy="199708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7C9458"/>
              </a:solidFill>
              <a:prstDash val="solid"/>
              <a:round/>
            </a:ln>
          </p:spPr>
        </p:sp>
        <p:sp>
          <p:nvSpPr>
            <p:cNvPr id="90" name="TextBox 17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91" name="TextBox 32"/>
          <p:cNvSpPr txBox="1"/>
          <p:nvPr/>
        </p:nvSpPr>
        <p:spPr>
          <a:xfrm>
            <a:off x="14588150" y="9334500"/>
            <a:ext cx="300680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>
                <a:ea typeface="Be Vietnam"/>
                <a:cs typeface="Be Vietnam"/>
                <a:sym typeface="Be Vietnam"/>
              </a:rPr>
              <a:t>Βελτίωση σχέσεων</a:t>
            </a:r>
            <a:r>
              <a:rPr lang="en-US" sz="2000" dirty="0">
                <a:ea typeface="Be Vietnam"/>
                <a:cs typeface="Be Vietnam"/>
                <a:sym typeface="Be Vietnam"/>
              </a:rPr>
              <a:t> </a:t>
            </a:r>
            <a:r>
              <a:rPr lang="el-GR" sz="2000" dirty="0">
                <a:ea typeface="Be Vietnam"/>
                <a:cs typeface="Be Vietnam"/>
                <a:sym typeface="Be Vietnam"/>
              </a:rPr>
              <a:t>και κουλτούρας  </a:t>
            </a:r>
            <a:endParaRPr lang="en-US" sz="2000" dirty="0">
              <a:ea typeface="Be Vietnam"/>
              <a:cs typeface="Be Vietnam"/>
              <a:sym typeface="Be Vietnam"/>
            </a:endParaRPr>
          </a:p>
        </p:txBody>
      </p:sp>
      <p:grpSp>
        <p:nvGrpSpPr>
          <p:cNvPr id="92" name="Group 18"/>
          <p:cNvGrpSpPr/>
          <p:nvPr/>
        </p:nvGrpSpPr>
        <p:grpSpPr>
          <a:xfrm>
            <a:off x="9240678" y="9275735"/>
            <a:ext cx="2509667" cy="881480"/>
            <a:chOff x="0" y="0"/>
            <a:chExt cx="929147" cy="222856"/>
          </a:xfrm>
        </p:grpSpPr>
        <p:sp>
          <p:nvSpPr>
            <p:cNvPr id="93" name="Freeform 19"/>
            <p:cNvSpPr/>
            <p:nvPr/>
          </p:nvSpPr>
          <p:spPr>
            <a:xfrm>
              <a:off x="0" y="0"/>
              <a:ext cx="929147" cy="222856"/>
            </a:xfrm>
            <a:custGeom>
              <a:avLst/>
              <a:gdLst/>
              <a:ahLst/>
              <a:cxnLst/>
              <a:rect l="l" t="t" r="r" b="b"/>
              <a:pathLst>
                <a:path w="929147" h="222856">
                  <a:moveTo>
                    <a:pt x="111428" y="0"/>
                  </a:moveTo>
                  <a:lnTo>
                    <a:pt x="817720" y="0"/>
                  </a:lnTo>
                  <a:cubicBezTo>
                    <a:pt x="847272" y="0"/>
                    <a:pt x="875614" y="11740"/>
                    <a:pt x="896511" y="32636"/>
                  </a:cubicBezTo>
                  <a:cubicBezTo>
                    <a:pt x="917408" y="53533"/>
                    <a:pt x="929147" y="81875"/>
                    <a:pt x="929147" y="111428"/>
                  </a:cubicBezTo>
                  <a:lnTo>
                    <a:pt x="929147" y="111428"/>
                  </a:lnTo>
                  <a:cubicBezTo>
                    <a:pt x="929147" y="140980"/>
                    <a:pt x="917408" y="169323"/>
                    <a:pt x="896511" y="190219"/>
                  </a:cubicBezTo>
                  <a:cubicBezTo>
                    <a:pt x="875614" y="211116"/>
                    <a:pt x="847272" y="222856"/>
                    <a:pt x="817720" y="222856"/>
                  </a:cubicBezTo>
                  <a:lnTo>
                    <a:pt x="111428" y="222856"/>
                  </a:lnTo>
                  <a:cubicBezTo>
                    <a:pt x="81875" y="222856"/>
                    <a:pt x="53533" y="211116"/>
                    <a:pt x="32636" y="190219"/>
                  </a:cubicBezTo>
                  <a:cubicBezTo>
                    <a:pt x="11740" y="169323"/>
                    <a:pt x="0" y="140980"/>
                    <a:pt x="0" y="111428"/>
                  </a:cubicBezTo>
                  <a:lnTo>
                    <a:pt x="0" y="111428"/>
                  </a:lnTo>
                  <a:cubicBezTo>
                    <a:pt x="0" y="81875"/>
                    <a:pt x="11740" y="53533"/>
                    <a:pt x="32636" y="32636"/>
                  </a:cubicBezTo>
                  <a:cubicBezTo>
                    <a:pt x="53533" y="11740"/>
                    <a:pt x="81875" y="0"/>
                    <a:pt x="111428" y="0"/>
                  </a:cubicBezTo>
                  <a:close/>
                </a:path>
              </a:pathLst>
            </a:custGeom>
            <a:solidFill>
              <a:srgbClr val="7C9458"/>
            </a:solidFill>
          </p:spPr>
        </p:sp>
        <p:sp>
          <p:nvSpPr>
            <p:cNvPr id="94" name="TextBox 20"/>
            <p:cNvSpPr txBox="1"/>
            <p:nvPr/>
          </p:nvSpPr>
          <p:spPr>
            <a:xfrm>
              <a:off x="0" y="-38100"/>
              <a:ext cx="929147" cy="260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95" name="TextBox 33"/>
          <p:cNvSpPr txBox="1"/>
          <p:nvPr/>
        </p:nvSpPr>
        <p:spPr>
          <a:xfrm>
            <a:off x="9377181" y="9370226"/>
            <a:ext cx="237316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74"/>
              </a:lnSpc>
              <a:spcBef>
                <a:spcPct val="0"/>
              </a:spcBef>
            </a:pPr>
            <a:r>
              <a:rPr lang="el-GR" sz="2000" dirty="0" err="1">
                <a:ea typeface="Be Vietnam"/>
                <a:cs typeface="Be Vietnam"/>
                <a:sym typeface="Be Vietnam"/>
              </a:rPr>
              <a:t>Κανονικοποίηση</a:t>
            </a:r>
            <a:r>
              <a:rPr lang="el-GR" sz="2000" dirty="0">
                <a:ea typeface="Be Vietnam"/>
                <a:cs typeface="Be Vietnam"/>
                <a:sym typeface="Be Vietnam"/>
              </a:rPr>
              <a:t> του </a:t>
            </a:r>
            <a:r>
              <a:rPr lang="en-US" sz="2000" dirty="0">
                <a:ea typeface="Be Vietnam"/>
                <a:cs typeface="Be Vietnam"/>
                <a:sym typeface="Be Vietnam"/>
              </a:rPr>
              <a:t>feedback</a:t>
            </a:r>
          </a:p>
        </p:txBody>
      </p:sp>
      <p:pic>
        <p:nvPicPr>
          <p:cNvPr id="76" name="Εικόνα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4103" y="2335116"/>
            <a:ext cx="3839318" cy="3795908"/>
          </a:xfrm>
          <a:prstGeom prst="rect">
            <a:avLst/>
          </a:prstGeom>
        </p:spPr>
      </p:pic>
      <p:sp>
        <p:nvSpPr>
          <p:cNvPr id="52" name="Διπλωμένη γωνία 51"/>
          <p:cNvSpPr/>
          <p:nvPr/>
        </p:nvSpPr>
        <p:spPr>
          <a:xfrm>
            <a:off x="12746343" y="4541408"/>
            <a:ext cx="2651485" cy="2291190"/>
          </a:xfrm>
          <a:prstGeom prst="foldedCorner">
            <a:avLst>
              <a:gd name="adj" fmla="val 357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2"/>
            </a:pPr>
            <a:endParaRPr lang="el-GR" sz="13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2"/>
            </a:pPr>
            <a:endParaRPr lang="en-US" i="1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2"/>
            </a:pP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Εκπαιδευτικό Υλικό </a:t>
            </a: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Coaching</a:t>
            </a: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2"/>
            </a:pP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Y</a:t>
            </a:r>
            <a:r>
              <a:rPr lang="el-GR" i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λικό</a:t>
            </a:r>
            <a:r>
              <a:rPr lang="el-GR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mentoring</a:t>
            </a:r>
          </a:p>
          <a:p>
            <a:pPr marL="285750" indent="-285750">
              <a:buFont typeface="Wingdings" panose="05000000000000000000" pitchFamily="2" charset="2"/>
              <a:buChar char="2"/>
            </a:pP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Workbooks, e-books</a:t>
            </a:r>
          </a:p>
          <a:p>
            <a:pPr marL="285750" indent="-285750">
              <a:buFont typeface="Wingdings" panose="05000000000000000000" pitchFamily="2" charset="2"/>
              <a:buChar char="2"/>
            </a:pP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Case studies   </a:t>
            </a:r>
            <a:endParaRPr lang="el-GR" i="1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2"/>
            </a:pPr>
            <a:r>
              <a:rPr lang="en-US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Peer Coaching Feedback Report </a:t>
            </a:r>
            <a:endParaRPr lang="el-GR" i="1" dirty="0">
              <a:solidFill>
                <a:sysClr val="windowText" lastClr="00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1898" y="9680748"/>
            <a:ext cx="1330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See Annex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3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8" grpId="0"/>
      <p:bldP spid="39" grpId="0"/>
      <p:bldP spid="68" grpId="0"/>
      <p:bldP spid="69" grpId="0"/>
      <p:bldP spid="70" grpId="0"/>
      <p:bldP spid="71" grpId="0"/>
      <p:bldP spid="72" grpId="0"/>
      <p:bldP spid="78" grpId="0"/>
      <p:bldP spid="82" grpId="0"/>
      <p:bldP spid="87" grpId="0"/>
      <p:bldP spid="91" grpId="0"/>
      <p:bldP spid="95" grpId="0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112</Words>
  <Application>Microsoft Office PowerPoint</Application>
  <PresentationFormat>Προσαρμογή</PresentationFormat>
  <Paragraphs>35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Big Shoulders Display Bold</vt:lpstr>
      <vt:lpstr>Wingdings</vt:lpstr>
      <vt:lpstr>Arial</vt:lpstr>
      <vt:lpstr>Calibri</vt:lpstr>
      <vt:lpstr>Be Vietnam</vt:lpstr>
      <vt:lpstr>Be Vietnam Ultra-Bold</vt:lpstr>
      <vt:lpstr>Office Theme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</dc:title>
  <dc:creator>Evangelia</dc:creator>
  <cp:lastModifiedBy>Ευαγγελία Μπισμπικη</cp:lastModifiedBy>
  <cp:revision>58</cp:revision>
  <dcterms:created xsi:type="dcterms:W3CDTF">2006-08-16T00:00:00Z</dcterms:created>
  <dcterms:modified xsi:type="dcterms:W3CDTF">2025-04-24T11:16:20Z</dcterms:modified>
  <dc:identifier>DAGg8KhXCRo</dc:identifier>
</cp:coreProperties>
</file>